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6"/>
  </p:notesMasterIdLst>
  <p:sldIdLst>
    <p:sldId id="291" r:id="rId2"/>
    <p:sldId id="284" r:id="rId3"/>
    <p:sldId id="301" r:id="rId4"/>
    <p:sldId id="279" r:id="rId5"/>
    <p:sldId id="277" r:id="rId6"/>
    <p:sldId id="296" r:id="rId7"/>
    <p:sldId id="297" r:id="rId8"/>
    <p:sldId id="298" r:id="rId9"/>
    <p:sldId id="305" r:id="rId10"/>
    <p:sldId id="303" r:id="rId11"/>
    <p:sldId id="314" r:id="rId12"/>
    <p:sldId id="315" r:id="rId13"/>
    <p:sldId id="269" r:id="rId14"/>
    <p:sldId id="265" r:id="rId15"/>
    <p:sldId id="304" r:id="rId16"/>
    <p:sldId id="262" r:id="rId17"/>
    <p:sldId id="259" r:id="rId18"/>
    <p:sldId id="306" r:id="rId19"/>
    <p:sldId id="261" r:id="rId20"/>
    <p:sldId id="272" r:id="rId21"/>
    <p:sldId id="266" r:id="rId22"/>
    <p:sldId id="273" r:id="rId23"/>
    <p:sldId id="307" r:id="rId24"/>
    <p:sldId id="267" r:id="rId25"/>
    <p:sldId id="309" r:id="rId26"/>
    <p:sldId id="258" r:id="rId27"/>
    <p:sldId id="288" r:id="rId28"/>
    <p:sldId id="311" r:id="rId29"/>
    <p:sldId id="280" r:id="rId30"/>
    <p:sldId id="256" r:id="rId31"/>
    <p:sldId id="268" r:id="rId32"/>
    <p:sldId id="260" r:id="rId33"/>
    <p:sldId id="257" r:id="rId34"/>
    <p:sldId id="263" r:id="rId35"/>
    <p:sldId id="292" r:id="rId36"/>
    <p:sldId id="281" r:id="rId37"/>
    <p:sldId id="299" r:id="rId38"/>
    <p:sldId id="289" r:id="rId39"/>
    <p:sldId id="287" r:id="rId40"/>
    <p:sldId id="278" r:id="rId41"/>
    <p:sldId id="310" r:id="rId42"/>
    <p:sldId id="295" r:id="rId43"/>
    <p:sldId id="312" r:id="rId44"/>
    <p:sldId id="286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50" autoAdjust="0"/>
    <p:restoredTop sz="94660"/>
  </p:normalViewPr>
  <p:slideViewPr>
    <p:cSldViewPr>
      <p:cViewPr varScale="1">
        <p:scale>
          <a:sx n="70" d="100"/>
          <a:sy n="70" d="100"/>
        </p:scale>
        <p:origin x="1446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0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2A84B6-CEAD-4776-9CA2-EECA13F71A1A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541878-C00B-4E46-AB3B-C4B173BB87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18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41878-C00B-4E46-AB3B-C4B173BB8763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158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41878-C00B-4E46-AB3B-C4B173BB8763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90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41878-C00B-4E46-AB3B-C4B173BB8763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032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8F47A-091C-49CD-BD62-92F863A6ECE2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7B7C4-637E-43A7-B6A4-5F7E8554D24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8F47A-091C-49CD-BD62-92F863A6ECE2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7B7C4-637E-43A7-B6A4-5F7E8554D2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8F47A-091C-49CD-BD62-92F863A6ECE2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7B7C4-637E-43A7-B6A4-5F7E8554D2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8F47A-091C-49CD-BD62-92F863A6ECE2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7B7C4-637E-43A7-B6A4-5F7E8554D24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8F47A-091C-49CD-BD62-92F863A6ECE2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7B7C4-637E-43A7-B6A4-5F7E8554D2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8F47A-091C-49CD-BD62-92F863A6ECE2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7B7C4-637E-43A7-B6A4-5F7E8554D24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8F47A-091C-49CD-BD62-92F863A6ECE2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7B7C4-637E-43A7-B6A4-5F7E8554D24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8F47A-091C-49CD-BD62-92F863A6ECE2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7B7C4-637E-43A7-B6A4-5F7E8554D2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8F47A-091C-49CD-BD62-92F863A6ECE2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7B7C4-637E-43A7-B6A4-5F7E8554D2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8F47A-091C-49CD-BD62-92F863A6ECE2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7B7C4-637E-43A7-B6A4-5F7E8554D2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8F47A-091C-49CD-BD62-92F863A6ECE2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7B7C4-637E-43A7-B6A4-5F7E8554D24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8000"/>
                <a:shade val="90000"/>
                <a:satMod val="160000"/>
                <a:lumMod val="100000"/>
              </a:schemeClr>
            </a:gs>
            <a:gs pos="60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9B8F47A-091C-49CD-BD62-92F863A6ECE2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CE7B7C4-637E-43A7-B6A4-5F7E8554D24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microsoft.com/office/2007/relationships/hdphoto" Target="../media/hdphoto2.wdp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microsoft.com/office/2007/relationships/hdphoto" Target="../media/hdphoto2.wdp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microsoft.com/office/2007/relationships/hdphoto" Target="../media/hdphoto2.wdp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microsoft.com/office/2007/relationships/hdphoto" Target="../media/hdphoto2.wdp"/><Relationship Id="rId4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microsoft.com/office/2007/relationships/hdphoto" Target="../media/hdphoto2.wdp"/><Relationship Id="rId4" Type="http://schemas.openxmlformats.org/officeDocument/2006/relationships/image" Target="../media/image1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ba.wikipedia.org/wiki/%D2%92%D3%99%D0%BB%D0%B8%D3%99_%D0%BC%D3%99%D2%99%D1%80%D3%99%D1%81%D3%99%D2%BB%D0%B5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microsoft.com/office/2007/relationships/hdphoto" Target="../media/hdphoto2.wdp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microsoft.com/office/2007/relationships/hdphoto" Target="../media/hdphoto2.wdp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microsoft.com/office/2007/relationships/hdphoto" Target="../media/hdphoto2.wdp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microsoft.com/office/2007/relationships/hdphoto" Target="../media/hdphoto2.wdp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s1.slide-share.ru/s_image/6838f833cb3ef7b042e00ac0119b55e1/b0390443-e369-4141-83fa-533cc732d86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s1.slide-share.ru/s_image/6838f833cb3ef7b042e00ac0119b55e1/b0390443-e369-4141-83fa-533cc732d861.jpe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www.desktopbackground.org/download/1366x768/2012/09/22/456499_ppt-backgrounds-vintage-texture-abstract-backgrounds_1600x1200_h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6" name="Picture 8" descr="https://ds05.infourok.ru/uploads/ex/087a/00080b41-6cbc8006/hello_html_m6a8084e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2615" cy="686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Garipova.a\Desktop\бабич\img4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857" y="443682"/>
            <a:ext cx="4029960" cy="55141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9857" y="339609"/>
            <a:ext cx="457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be-BY" sz="4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Constantia" panose="02030602050306030303" pitchFamily="18" charset="0"/>
              </a:rPr>
              <a:t>Народный поэт в памяти народной</a:t>
            </a:r>
            <a:endParaRPr lang="be-BY" sz="44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latin typeface="Constantia" panose="0203060205030603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42135" y="4809522"/>
            <a:ext cx="2468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(1895 – 1919) </a:t>
            </a:r>
            <a:endParaRPr lang="ru-RU" sz="3200" dirty="0">
              <a:ln>
                <a:solidFill>
                  <a:srgbClr val="FF000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7951" y="2924944"/>
            <a:ext cx="48965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anose="02030602050306030303" pitchFamily="18" charset="0"/>
              </a:rPr>
              <a:t>Шайхзада Мухаметзакирович Бабич</a:t>
            </a:r>
            <a:endParaRPr lang="ru-RU" sz="36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74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un9-17.userapi.com/c858524/v858524901/941fe/O-VS37jHauw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9" t="2537" r="53770" b="2301"/>
          <a:stretch/>
        </p:blipFill>
        <p:spPr bwMode="auto">
          <a:xfrm>
            <a:off x="395536" y="764704"/>
            <a:ext cx="3828137" cy="5040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27984" y="433089"/>
            <a:ext cx="4572000" cy="604780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dirty="0">
                <a:solidFill>
                  <a:prstClr val="black"/>
                </a:solidFill>
              </a:rPr>
              <a:t/>
            </a:r>
            <a:br>
              <a:rPr lang="ru-RU" dirty="0">
                <a:solidFill>
                  <a:prstClr val="black"/>
                </a:solidFill>
              </a:rPr>
            </a:br>
            <a:r>
              <a:rPr lang="ru-RU" sz="2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Бабич </a:t>
            </a:r>
            <a:r>
              <a:rPr lang="ru-RU" sz="24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өнө</a:t>
            </a:r>
            <a:endParaRPr lang="ru-RU" sz="2400" i="1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/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Ай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нурына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манып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йырҙар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теҙҙем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Халҡым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өсөн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тинем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яҙғаным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Нур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өләшеп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ҡараңғыла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ҡалдым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Мин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бисара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–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Шәйехзадамын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/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Дан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татыным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Уртаһында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булдым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Ел-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дауылдың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бәлә-ҡазаның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Илем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өсөн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ҡаныма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сәсәп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ауҙым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Үкенмәйем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Шәйехзадамын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</a:p>
          <a:p>
            <a:pPr lvl="0" algn="ctr">
              <a:lnSpc>
                <a:spcPct val="150000"/>
              </a:lnSpc>
            </a:pPr>
            <a:r>
              <a:rPr lang="be-BY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endParaRPr lang="ru-RU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                                                       </a:t>
            </a:r>
            <a:r>
              <a:rPr lang="be-BY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М. Кәрим</a:t>
            </a:r>
            <a:endParaRPr lang="ru-RU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pic>
        <p:nvPicPr>
          <p:cNvPr id="4" name="Picture 2" descr="https://cloud.prezentacii.org/18/10/89464/images/screen1.jpg"/>
          <p:cNvPicPr>
            <a:picLocks noChangeAspect="1" noChangeArrowheads="1"/>
          </p:cNvPicPr>
          <p:nvPr/>
        </p:nvPicPr>
        <p:blipFill>
          <a:blip r:embed="rId3">
            <a:duotone>
              <a:srgbClr val="31B6F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ds05.infourok.ru/uploads/ex/1183/00001182-6e89b404/hello_html_m4cd3b0a5.jpg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5048" y="621640"/>
            <a:ext cx="8424936" cy="6047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i="1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    </a:t>
            </a:r>
          </a:p>
          <a:p>
            <a:pPr lvl="0">
              <a:lnSpc>
                <a:spcPct val="150000"/>
              </a:lnSpc>
            </a:pP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      Очень 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одаренный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Шайхзада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Бабич с детства увлекся художественной литературой, уже в шесть лет 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читал, впоследствии 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ставших классиками 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башкирской и 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татарской литературы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Мажита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 </a:t>
            </a:r>
            <a:r>
              <a:rPr lang="ru-RU" sz="20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Гафури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и </a:t>
            </a:r>
            <a:r>
              <a:rPr lang="ru-RU" sz="20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Габдуллу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Тукая, 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рано 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научился писать. </a:t>
            </a:r>
            <a:endParaRPr lang="ru-RU" sz="2000" i="1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lvl="0">
              <a:lnSpc>
                <a:spcPct val="150000"/>
              </a:lnSpc>
            </a:pP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   Первые 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его стихи «О, книга», «Несчастен я», «Наш сад», </a:t>
            </a:r>
            <a:endParaRPr lang="ru-RU" sz="2000" i="1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lvl="0">
              <a:lnSpc>
                <a:spcPct val="150000"/>
              </a:lnSpc>
            </a:pP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«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Дождик, лей», «Жалоба» и другие датируются 1910 годом. </a:t>
            </a:r>
            <a:endParaRPr lang="ru-RU" sz="2000" i="1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lvl="0">
              <a:lnSpc>
                <a:spcPct val="150000"/>
              </a:lnSpc>
            </a:pP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    В 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1913 году его 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стихи 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начали появляться в журнале «Шура». </a:t>
            </a:r>
            <a:endParaRPr lang="ru-RU" sz="2000" i="1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lvl="0" indent="355600">
              <a:lnSpc>
                <a:spcPct val="150000"/>
              </a:lnSpc>
            </a:pP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При 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жизни поэта был издан всего лишь один сборник 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его 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стихов</a:t>
            </a:r>
          </a:p>
          <a:p>
            <a:pPr lvl="0">
              <a:lnSpc>
                <a:spcPct val="150000"/>
              </a:lnSpc>
            </a:pP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в </a:t>
            </a:r>
            <a:r>
              <a:rPr lang="ru-RU" sz="20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г.Оренбург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под названием «Синие песни. Молодой Башкортостан» (1918).</a:t>
            </a:r>
            <a:endParaRPr lang="ru-RU" sz="2000" i="1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lvl="0">
              <a:lnSpc>
                <a:spcPct val="150000"/>
              </a:lnSpc>
            </a:pPr>
            <a:endParaRPr lang="ru-RU" sz="2000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pic>
        <p:nvPicPr>
          <p:cNvPr id="7" name="Picture 2" descr="https://sun9-58.userapi.com/WKGxeOKog6ih7DN9xDrAXBCWvn2gNXcuOJFtag/lmzmncPR35g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62" t="-5436" r="4262" b="19941"/>
          <a:stretch/>
        </p:blipFill>
        <p:spPr bwMode="auto">
          <a:xfrm>
            <a:off x="7884368" y="7141"/>
            <a:ext cx="1259631" cy="177296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05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un9-17.userapi.com/c858524/v858524901/941fe/O-VS37jHauw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9" t="2537" r="53770" b="2301"/>
          <a:stretch/>
        </p:blipFill>
        <p:spPr bwMode="auto">
          <a:xfrm>
            <a:off x="395536" y="764704"/>
            <a:ext cx="3828137" cy="5040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27984" y="433089"/>
            <a:ext cx="4572000" cy="604780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dirty="0">
                <a:solidFill>
                  <a:prstClr val="black"/>
                </a:solidFill>
              </a:rPr>
              <a:t/>
            </a:r>
            <a:br>
              <a:rPr lang="ru-RU" dirty="0">
                <a:solidFill>
                  <a:prstClr val="black"/>
                </a:solidFill>
              </a:rPr>
            </a:br>
            <a:r>
              <a:rPr lang="ru-RU" sz="2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Бабич </a:t>
            </a:r>
            <a:r>
              <a:rPr lang="ru-RU" sz="24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өнө</a:t>
            </a:r>
            <a:endParaRPr lang="ru-RU" sz="2400" i="1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/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Ай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нурына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манып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йырҙар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теҙҙем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Халҡым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өсөн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тинем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яҙғаным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Нур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өләшеп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ҡараңғыла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ҡалдым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Мин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бисара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–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Шәйехзадамын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/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Дан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татыным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Уртаһында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булдым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Ел-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дауылдың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бәлә-ҡазаның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Илем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өсөн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ҡаныма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сәсәп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ауҙым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Үкенмәйем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Шәйехзадамын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</a:p>
          <a:p>
            <a:pPr lvl="0" algn="ctr">
              <a:lnSpc>
                <a:spcPct val="150000"/>
              </a:lnSpc>
            </a:pPr>
            <a:r>
              <a:rPr lang="be-BY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endParaRPr lang="ru-RU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                                                       </a:t>
            </a:r>
            <a:r>
              <a:rPr lang="be-BY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М. Кәрим</a:t>
            </a:r>
            <a:endParaRPr lang="ru-RU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pic>
        <p:nvPicPr>
          <p:cNvPr id="4" name="Picture 2" descr="https://cloud.prezentacii.org/18/10/89464/images/screen1.jpg"/>
          <p:cNvPicPr>
            <a:picLocks noChangeAspect="1" noChangeArrowheads="1"/>
          </p:cNvPicPr>
          <p:nvPr/>
        </p:nvPicPr>
        <p:blipFill>
          <a:blip r:embed="rId3">
            <a:duotone>
              <a:srgbClr val="31B6F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ds05.infourok.ru/uploads/ex/1183/00001182-6e89b404/hello_html_m4cd3b0a5.jpg"/>
          <p:cNvPicPr>
            <a:picLocks noChangeAspect="1" noChangeArrowheads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0" y="1142449"/>
            <a:ext cx="3332639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i="1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    </a:t>
            </a:r>
          </a:p>
          <a:p>
            <a:pPr lvl="0">
              <a:lnSpc>
                <a:spcPct val="150000"/>
              </a:lnSpc>
            </a:pPr>
            <a:r>
              <a:rPr lang="ru-RU" i="1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latin typeface="Constantia" panose="02030602050306030303" pitchFamily="18" charset="0"/>
              </a:rPr>
              <a:t>     </a:t>
            </a:r>
            <a:r>
              <a:rPr lang="ru-RU" i="1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latin typeface="Constantia" panose="02030602050306030303" pitchFamily="18" charset="0"/>
              </a:rPr>
              <a:t>Ранее </a:t>
            </a:r>
            <a:r>
              <a:rPr lang="ru-RU" i="1" dirty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latin typeface="Constantia" panose="02030602050306030303" pitchFamily="18" charset="0"/>
              </a:rPr>
              <a:t>неизвестное стихотворение </a:t>
            </a:r>
            <a:endParaRPr lang="ru-RU" i="1" dirty="0" smtClean="0">
              <a:ln>
                <a:solidFill>
                  <a:srgbClr val="FF0000"/>
                </a:solidFill>
              </a:ln>
              <a:solidFill>
                <a:srgbClr val="FFC000"/>
              </a:solidFill>
              <a:latin typeface="Constantia" panose="02030602050306030303" pitchFamily="18" charset="0"/>
            </a:endParaRPr>
          </a:p>
          <a:p>
            <a:pPr lvl="0">
              <a:lnSpc>
                <a:spcPct val="150000"/>
              </a:lnSpc>
            </a:pPr>
            <a:r>
              <a:rPr lang="ru-RU" i="1" dirty="0" err="1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latin typeface="Constantia" panose="02030602050306030303" pitchFamily="18" charset="0"/>
              </a:rPr>
              <a:t>Шайхзады</a:t>
            </a:r>
            <a:r>
              <a:rPr lang="ru-RU" i="1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latin typeface="Constantia" panose="02030602050306030303" pitchFamily="18" charset="0"/>
              </a:rPr>
              <a:t>Бабича </a:t>
            </a:r>
            <a:r>
              <a:rPr lang="ru-RU" i="1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latin typeface="Constantia" panose="02030602050306030303" pitchFamily="18" charset="0"/>
              </a:rPr>
              <a:t>– «Башкирскому </a:t>
            </a:r>
            <a:r>
              <a:rPr lang="ru-RU" i="1" dirty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latin typeface="Constantia" panose="02030602050306030303" pitchFamily="18" charset="0"/>
              </a:rPr>
              <a:t>народу». </a:t>
            </a:r>
            <a:endParaRPr lang="ru-RU" i="1" dirty="0" smtClean="0">
              <a:ln>
                <a:solidFill>
                  <a:srgbClr val="FF0000"/>
                </a:solidFill>
              </a:ln>
              <a:solidFill>
                <a:srgbClr val="FFC000"/>
              </a:solidFill>
              <a:latin typeface="Constantia" panose="02030602050306030303" pitchFamily="18" charset="0"/>
            </a:endParaRPr>
          </a:p>
          <a:p>
            <a:pPr lvl="0">
              <a:lnSpc>
                <a:spcPct val="150000"/>
              </a:lnSpc>
            </a:pPr>
            <a:r>
              <a:rPr lang="ru-RU" i="1" dirty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latin typeface="Constantia" panose="02030602050306030303" pitchFamily="18" charset="0"/>
              </a:rPr>
              <a:t>    Оно </a:t>
            </a:r>
            <a:r>
              <a:rPr lang="ru-RU" i="1" dirty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latin typeface="Constantia" panose="02030602050306030303" pitchFamily="18" charset="0"/>
              </a:rPr>
              <a:t>хранились в личном архиве татарского поэта </a:t>
            </a:r>
            <a:endParaRPr lang="ru-RU" i="1" dirty="0" smtClean="0">
              <a:ln>
                <a:solidFill>
                  <a:srgbClr val="FF0000"/>
                </a:solidFill>
              </a:ln>
              <a:solidFill>
                <a:srgbClr val="FFC000"/>
              </a:solidFill>
              <a:latin typeface="Constantia" panose="02030602050306030303" pitchFamily="18" charset="0"/>
            </a:endParaRPr>
          </a:p>
          <a:p>
            <a:pPr lvl="0">
              <a:lnSpc>
                <a:spcPct val="150000"/>
              </a:lnSpc>
            </a:pPr>
            <a:r>
              <a:rPr lang="ru-RU" i="1" dirty="0" err="1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latin typeface="Constantia" panose="02030602050306030303" pitchFamily="18" charset="0"/>
              </a:rPr>
              <a:t>Наки</a:t>
            </a:r>
            <a:r>
              <a:rPr lang="ru-RU" i="1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latin typeface="Constantia" panose="02030602050306030303" pitchFamily="18" charset="0"/>
              </a:rPr>
              <a:t>Исянбат</a:t>
            </a:r>
            <a:r>
              <a:rPr lang="ru-RU" i="1" dirty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latin typeface="Constantia" panose="02030602050306030303" pitchFamily="18" charset="0"/>
              </a:rPr>
              <a:t>. </a:t>
            </a:r>
            <a:endParaRPr lang="ru-RU" i="1" dirty="0" smtClean="0">
              <a:ln>
                <a:solidFill>
                  <a:srgbClr val="FF0000"/>
                </a:solidFill>
              </a:ln>
              <a:solidFill>
                <a:srgbClr val="FFC000"/>
              </a:solidFill>
              <a:latin typeface="Constantia" panose="02030602050306030303" pitchFamily="18" charset="0"/>
            </a:endParaRPr>
          </a:p>
          <a:p>
            <a:pPr lvl="0">
              <a:lnSpc>
                <a:spcPct val="150000"/>
              </a:lnSpc>
            </a:pPr>
            <a:r>
              <a:rPr lang="ru-RU" i="1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latin typeface="Constantia" panose="02030602050306030303" pitchFamily="18" charset="0"/>
              </a:rPr>
              <a:t>       Об </a:t>
            </a:r>
            <a:r>
              <a:rPr lang="ru-RU" i="1" dirty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latin typeface="Constantia" panose="02030602050306030303" pitchFamily="18" charset="0"/>
              </a:rPr>
              <a:t>этом сообщила кандидат филологических </a:t>
            </a:r>
            <a:r>
              <a:rPr lang="ru-RU" i="1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latin typeface="Constantia" panose="02030602050306030303" pitchFamily="18" charset="0"/>
              </a:rPr>
              <a:t> </a:t>
            </a:r>
          </a:p>
          <a:p>
            <a:pPr lvl="0">
              <a:lnSpc>
                <a:spcPct val="150000"/>
              </a:lnSpc>
            </a:pPr>
            <a:r>
              <a:rPr lang="ru-RU" i="1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latin typeface="Constantia" panose="02030602050306030303" pitchFamily="18" charset="0"/>
              </a:rPr>
              <a:t>наук </a:t>
            </a:r>
            <a:r>
              <a:rPr lang="ru-RU" i="1" dirty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latin typeface="Constantia" panose="02030602050306030303" pitchFamily="18" charset="0"/>
              </a:rPr>
              <a:t>Гульсасак</a:t>
            </a:r>
            <a:r>
              <a:rPr lang="ru-RU" i="1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latin typeface="Constantia" panose="02030602050306030303" pitchFamily="18" charset="0"/>
              </a:rPr>
              <a:t>Саламатова</a:t>
            </a:r>
            <a:r>
              <a:rPr lang="ru-RU" i="1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latin typeface="Constantia" panose="02030602050306030303" pitchFamily="18" charset="0"/>
              </a:rPr>
              <a:t>.    </a:t>
            </a:r>
            <a:endParaRPr lang="ru-RU" i="1" dirty="0">
              <a:ln>
                <a:solidFill>
                  <a:srgbClr val="FF0000"/>
                </a:solidFill>
              </a:ln>
              <a:solidFill>
                <a:srgbClr val="FFC000"/>
              </a:solidFill>
              <a:latin typeface="Constantia" panose="02030602050306030303" pitchFamily="18" charset="0"/>
            </a:endParaRPr>
          </a:p>
        </p:txBody>
      </p:sp>
      <p:pic>
        <p:nvPicPr>
          <p:cNvPr id="2050" name="Picture 2" descr="https://sun9-7.userapi.com/impf/lznJ2z1kFUCUdf1m0AWmQVH86p0fQYpFh1R8ig/dmBsQidvIKg.jpg?size=1654x1654&amp;quality=96&amp;proxy=1&amp;sign=4949acaa989afcc2f86f9956c1088ad1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" b="3396"/>
          <a:stretch/>
        </p:blipFill>
        <p:spPr bwMode="auto">
          <a:xfrm>
            <a:off x="3512151" y="816342"/>
            <a:ext cx="5515459" cy="5225316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3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9000">
        <p14:ripple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un9-17.userapi.com/c858524/v858524901/941fe/O-VS37jHauw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9" t="2537" r="53770" b="2301"/>
          <a:stretch/>
        </p:blipFill>
        <p:spPr bwMode="auto">
          <a:xfrm>
            <a:off x="395536" y="764704"/>
            <a:ext cx="3828137" cy="5040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27984" y="433089"/>
            <a:ext cx="4572000" cy="604780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dirty="0">
                <a:solidFill>
                  <a:prstClr val="black"/>
                </a:solidFill>
              </a:rPr>
              <a:t/>
            </a:r>
            <a:br>
              <a:rPr lang="ru-RU" dirty="0">
                <a:solidFill>
                  <a:prstClr val="black"/>
                </a:solidFill>
              </a:rPr>
            </a:br>
            <a:r>
              <a:rPr lang="ru-RU" sz="2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Бабич </a:t>
            </a:r>
            <a:r>
              <a:rPr lang="ru-RU" sz="24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өнө</a:t>
            </a:r>
            <a:endParaRPr lang="ru-RU" sz="2400" i="1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/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Ай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нурына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манып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йырҙар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теҙҙем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Халҡым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өсөн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тинем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яҙғаным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Нур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өләшеп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ҡараңғыла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ҡалдым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Мин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бисара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–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Шәйехзадамын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/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Дан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татыным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Уртаһында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булдым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Ел-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дауылдың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бәлә-ҡазаның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Илем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өсөн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ҡаныма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сәсәп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ауҙым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Үкенмәйем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Шәйехзадамын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</a:p>
          <a:p>
            <a:pPr lvl="0" algn="ctr">
              <a:lnSpc>
                <a:spcPct val="150000"/>
              </a:lnSpc>
            </a:pPr>
            <a:r>
              <a:rPr lang="be-BY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endParaRPr lang="ru-RU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                                                       </a:t>
            </a:r>
            <a:r>
              <a:rPr lang="be-BY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М. Кәрим</a:t>
            </a:r>
            <a:endParaRPr lang="ru-RU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pic>
        <p:nvPicPr>
          <p:cNvPr id="4" name="Picture 2" descr="https://cloud.prezentacii.org/18/10/89464/images/screen1.jpg"/>
          <p:cNvPicPr>
            <a:picLocks noChangeAspect="1" noChangeArrowheads="1"/>
          </p:cNvPicPr>
          <p:nvPr/>
        </p:nvPicPr>
        <p:blipFill>
          <a:blip r:embed="rId3">
            <a:duotone>
              <a:srgbClr val="31B6F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ds05.infourok.ru/uploads/ex/1183/00001182-6e89b404/hello_html_m4cd3b0a5.jpg"/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sun9-58.userapi.com/WKGxeOKog6ih7DN9xDrAXBCWvn2gNXcuOJFtag/lmzmncPR35g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62" t="-5436" r="4262" b="19941"/>
          <a:stretch/>
        </p:blipFill>
        <p:spPr bwMode="auto">
          <a:xfrm>
            <a:off x="3851920" y="419614"/>
            <a:ext cx="1763787" cy="24825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0071" y="3345463"/>
            <a:ext cx="832501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3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nstantia" panose="02030602050306030303" pitchFamily="18" charset="0"/>
              </a:rPr>
              <a:t>Изданные произведения </a:t>
            </a:r>
            <a:endParaRPr lang="ru-RU" sz="3200" b="1" i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nstantia" panose="02030602050306030303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ru-RU" sz="32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nstantia" panose="02030602050306030303" pitchFamily="18" charset="0"/>
              </a:rPr>
              <a:t>Шайхзады</a:t>
            </a:r>
            <a:r>
              <a:rPr lang="ru-RU" sz="3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nstantia" panose="02030602050306030303" pitchFamily="18" charset="0"/>
              </a:rPr>
              <a:t> </a:t>
            </a:r>
            <a:r>
              <a:rPr lang="ru-RU" sz="3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nstantia" panose="02030602050306030303" pitchFamily="18" charset="0"/>
              </a:rPr>
              <a:t>Бабича </a:t>
            </a:r>
          </a:p>
          <a:p>
            <a:pPr algn="ctr">
              <a:spcAft>
                <a:spcPts val="600"/>
              </a:spcAft>
            </a:pPr>
            <a:r>
              <a:rPr lang="ru-RU" sz="3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nstantia" panose="02030602050306030303" pitchFamily="18" charset="0"/>
              </a:rPr>
              <a:t>из фонда Национальной </a:t>
            </a:r>
            <a:r>
              <a:rPr lang="ru-RU" sz="3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nstantia" panose="02030602050306030303" pitchFamily="18" charset="0"/>
              </a:rPr>
              <a:t>библиотеки Республики Башкортостан</a:t>
            </a:r>
            <a:endParaRPr lang="ru-RU" sz="32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67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9000">
        <p14:ripple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garipova.a.LIBRB\Desktop\Ш. Бабич\img24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7"/>
          <a:stretch/>
        </p:blipFill>
        <p:spPr bwMode="auto">
          <a:xfrm>
            <a:off x="395536" y="620688"/>
            <a:ext cx="3177236" cy="444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5301208"/>
            <a:ext cx="381642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Бабич, 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Ш. </a:t>
            </a:r>
            <a:r>
              <a:rPr lang="ru-RU" sz="14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Сайланма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14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әсәрләр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/ Ш. 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Бабич; 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[ред. 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Х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r>
              <a:rPr lang="ru-RU" sz="14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Госман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М. </a:t>
            </a:r>
            <a:r>
              <a:rPr lang="ru-RU" sz="14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Хөсәен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; т</a:t>
            </a:r>
            <a:r>
              <a:rPr lang="be-BY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өҙ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М. </a:t>
            </a:r>
            <a:r>
              <a:rPr lang="ru-RU" sz="14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Фазлыев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]. – Казан 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: Тат. кит. </a:t>
            </a:r>
            <a:r>
              <a:rPr lang="ru-RU" sz="14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нәшр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., 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1958. – 156 б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95936" y="988445"/>
            <a:ext cx="4896544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Мин – </a:t>
            </a:r>
            <a:r>
              <a:rPr lang="ru-RU" sz="24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даһи</a:t>
            </a:r>
            <a:r>
              <a:rPr lang="ru-RU" sz="2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/>
            </a:r>
            <a:br>
              <a:rPr lang="ru-RU" sz="2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/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— Мин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уҡыусы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мин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йыраусы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мин —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даһи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Уҙҙырырмын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 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мин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даһиҙан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билләһи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!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/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— 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Мин —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даһи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!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Йөрөмәм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үҙемде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кәм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тотоп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Тергеҙәм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үлгән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йөрәкте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ант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итеп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Ник…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Ханис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булһам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түләрмен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кәфарәт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Бар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ғүмергә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ут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тотоп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та 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ҡан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йотоп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/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                                                                               </a:t>
            </a:r>
          </a:p>
          <a:p>
            <a:pPr algn="ctr">
              <a:lnSpc>
                <a:spcPct val="150000"/>
              </a:lnSpc>
            </a:pPr>
            <a:r>
              <a:rPr lang="ru-RU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                                                  </a:t>
            </a:r>
            <a:endParaRPr lang="ru-RU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pic>
        <p:nvPicPr>
          <p:cNvPr id="5" name="Picture 2" descr="https://sun9-58.userapi.com/WKGxeOKog6ih7DN9xDrAXBCWvn2gNXcuOJFtag/lmzmncPR35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62" t="-5436" r="4262" b="19941"/>
          <a:stretch/>
        </p:blipFill>
        <p:spPr bwMode="auto">
          <a:xfrm>
            <a:off x="7668344" y="7141"/>
            <a:ext cx="1475655" cy="207702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23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zoom/>
      </p:transition>
    </mc:Choice>
    <mc:Fallback xmlns="">
      <p:transition spd="slow" advClick="0" advTm="7000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garipova.a.LIBRB\Desktop\Ш. Бабич\img23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1"/>
          <a:stretch/>
        </p:blipFill>
        <p:spPr bwMode="auto">
          <a:xfrm>
            <a:off x="399210" y="867536"/>
            <a:ext cx="3450567" cy="432480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5373214"/>
            <a:ext cx="42484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Бабич, 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Ш. М. Избранная 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лирика / </a:t>
            </a:r>
            <a:r>
              <a:rPr lang="ru-RU" sz="14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Ш.Бабич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; </a:t>
            </a:r>
          </a:p>
          <a:p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[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пер. с </a:t>
            </a:r>
            <a:r>
              <a:rPr lang="ru-RU" sz="14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башк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С. Липкин ; </a:t>
            </a:r>
            <a:r>
              <a:rPr lang="ru-RU" sz="14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предислов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А. 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Харисова]. </a:t>
            </a:r>
          </a:p>
          <a:p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– Уфа  : </a:t>
            </a:r>
            <a:r>
              <a:rPr lang="ru-RU" sz="14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Башк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кн. изд-во, 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1966. – 57 с. </a:t>
            </a:r>
          </a:p>
          <a:p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– (Библиотечка 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башкирской поэзии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). </a:t>
            </a:r>
            <a:endParaRPr lang="ru-RU" sz="1400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39952" y="836712"/>
            <a:ext cx="4302224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Присяга народу</a:t>
            </a:r>
            <a:endParaRPr lang="ru-RU" sz="2800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>
              <a:lnSpc>
                <a:spcPct val="150000"/>
              </a:lnSpc>
            </a:pPr>
            <a:endParaRPr lang="ru-RU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Звенящее золотом слово</a:t>
            </a:r>
          </a:p>
          <a:p>
            <a:pPr algn="ctr">
              <a:lnSpc>
                <a:spcPct val="150000"/>
              </a:lnSpc>
            </a:pP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Не ради почета пою, —</a:t>
            </a:r>
          </a:p>
          <a:p>
            <a:pPr algn="ctr">
              <a:lnSpc>
                <a:spcPct val="150000"/>
              </a:lnSpc>
            </a:pP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Пою для народа родного</a:t>
            </a:r>
          </a:p>
          <a:p>
            <a:pPr algn="ctr">
              <a:lnSpc>
                <a:spcPct val="150000"/>
              </a:lnSpc>
            </a:pP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В родном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златоцветном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краю.</a:t>
            </a:r>
          </a:p>
          <a:p>
            <a:pPr algn="ctr">
              <a:lnSpc>
                <a:spcPct val="150000"/>
              </a:lnSpc>
            </a:pPr>
            <a:endParaRPr lang="ru-RU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Не золота ради сверкает</a:t>
            </a:r>
          </a:p>
          <a:p>
            <a:pPr algn="ctr">
              <a:lnSpc>
                <a:spcPct val="150000"/>
              </a:lnSpc>
            </a:pP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Серебряным словом перо, —</a:t>
            </a:r>
          </a:p>
          <a:p>
            <a:pPr algn="ctr">
              <a:lnSpc>
                <a:spcPct val="150000"/>
              </a:lnSpc>
            </a:pP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Пусть песня в народ проникает:</a:t>
            </a:r>
          </a:p>
          <a:p>
            <a:pPr algn="ctr">
              <a:lnSpc>
                <a:spcPct val="150000"/>
              </a:lnSpc>
            </a:pP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Ведь сердце его – 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серебро…</a:t>
            </a:r>
            <a:endParaRPr lang="ru-RU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algn="ctr"/>
            <a:endParaRPr lang="ru-RU" sz="14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a_Helver Bashkir" panose="020B0504020202020204" pitchFamily="34" charset="0"/>
            </a:endParaRPr>
          </a:p>
          <a:p>
            <a:pPr algn="ctr"/>
            <a:endParaRPr lang="ru-RU" sz="1400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a_Helver Bashkir" panose="020B0504020202020204" pitchFamily="34" charset="0"/>
            </a:endParaRPr>
          </a:p>
          <a:p>
            <a:endParaRPr lang="ru-RU" sz="14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a_Helver Bashkir" panose="020B0504020202020204" pitchFamily="34" charset="0"/>
            </a:endParaRPr>
          </a:p>
          <a:p>
            <a:pPr algn="r"/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                                                   1914 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год.</a:t>
            </a:r>
          </a:p>
        </p:txBody>
      </p:sp>
      <p:pic>
        <p:nvPicPr>
          <p:cNvPr id="5" name="Picture 2" descr="https://sun9-58.userapi.com/WKGxeOKog6ih7DN9xDrAXBCWvn2gNXcuOJFtag/lmzmncPR35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62" t="-5436" r="4262" b="19941"/>
          <a:stretch/>
        </p:blipFill>
        <p:spPr bwMode="auto">
          <a:xfrm>
            <a:off x="7740352" y="7142"/>
            <a:ext cx="1403647" cy="197567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61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9000">
        <p14:ferris dir="r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un9-17.userapi.com/c858524/v858524901/941fe/O-VS37jHauw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9" t="2537" r="53770" b="2301"/>
          <a:stretch/>
        </p:blipFill>
        <p:spPr bwMode="auto">
          <a:xfrm>
            <a:off x="395536" y="764704"/>
            <a:ext cx="3828137" cy="5040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27984" y="433089"/>
            <a:ext cx="4572000" cy="604780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dirty="0">
                <a:solidFill>
                  <a:prstClr val="black"/>
                </a:solidFill>
              </a:rPr>
              <a:t/>
            </a:r>
            <a:br>
              <a:rPr lang="ru-RU" dirty="0">
                <a:solidFill>
                  <a:prstClr val="black"/>
                </a:solidFill>
              </a:rPr>
            </a:br>
            <a:r>
              <a:rPr lang="ru-RU" sz="2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Бабич </a:t>
            </a:r>
            <a:r>
              <a:rPr lang="ru-RU" sz="24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өнө</a:t>
            </a:r>
            <a:endParaRPr lang="ru-RU" sz="2400" i="1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/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Ай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нурына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манып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йырҙар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теҙҙем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Халҡым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өсөн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тинем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яҙғаным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Нур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өләшеп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ҡараңғыла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ҡалдым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Мин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бисара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–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Шәйехзадамын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/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Дан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татыным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Уртаһында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булдым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Ел-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дауылдың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бәлә-ҡазаның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Илем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өсөн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ҡаныма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сәсәп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ауҙым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Үкенмәйем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Шәйехзадамын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</a:p>
          <a:p>
            <a:pPr lvl="0" algn="ctr">
              <a:lnSpc>
                <a:spcPct val="150000"/>
              </a:lnSpc>
            </a:pPr>
            <a:r>
              <a:rPr lang="be-BY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endParaRPr lang="ru-RU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                                                       </a:t>
            </a:r>
            <a:r>
              <a:rPr lang="be-BY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М. Кәрим</a:t>
            </a:r>
            <a:endParaRPr lang="ru-RU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pic>
        <p:nvPicPr>
          <p:cNvPr id="4" name="Picture 2" descr="https://cloud.prezentacii.org/18/10/89464/images/screen1.jpg"/>
          <p:cNvPicPr>
            <a:picLocks noChangeAspect="1" noChangeArrowheads="1"/>
          </p:cNvPicPr>
          <p:nvPr/>
        </p:nvPicPr>
        <p:blipFill>
          <a:blip r:embed="rId3">
            <a:duotone>
              <a:srgbClr val="31B6F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ds05.infourok.ru/uploads/ex/1183/00001182-6e89b404/hello_html_m4cd3b0a5.jpg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663920"/>
            <a:ext cx="8424936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i="1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    </a:t>
            </a:r>
          </a:p>
          <a:p>
            <a:pPr lvl="0">
              <a:lnSpc>
                <a:spcPct val="150000"/>
              </a:lnSpc>
            </a:pP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    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Шайхзада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Бабич пришел в литературу, вдохновленный идеями просветительства и национального возрождения. Стихотворение «Для народа», написанное в 1914 году, ярко и полно выразило 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его стремления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Духовные и творческие искания Бабича были тесно связаны с ростом самосознания башкирского народа.</a:t>
            </a:r>
          </a:p>
          <a:p>
            <a:pPr lvl="0">
              <a:lnSpc>
                <a:spcPct val="150000"/>
              </a:lnSpc>
            </a:pPr>
            <a:endParaRPr lang="ru-RU" sz="2000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lvl="0">
              <a:lnSpc>
                <a:spcPct val="150000"/>
              </a:lnSpc>
            </a:pP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     В 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период Февральской революции он помогал организовать и выпускать в Троицке газету «Освобожденная нация». И сам публиковал в ее первых номерах стихи «Да здравствует рабочий!», «Подарок свободы», «Сходство частичное», проникнутые революционным духом и свободой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endParaRPr lang="ru-RU" sz="2000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pic>
        <p:nvPicPr>
          <p:cNvPr id="7" name="Picture 2" descr="https://sun9-58.userapi.com/WKGxeOKog6ih7DN9xDrAXBCWvn2gNXcuOJFtag/lmzmncPR35g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62" t="-5436" r="4262" b="19941"/>
          <a:stretch/>
        </p:blipFill>
        <p:spPr bwMode="auto">
          <a:xfrm>
            <a:off x="7884368" y="7141"/>
            <a:ext cx="1259631" cy="177296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09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prism dir="d" isContent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garipova.a.LIBRB\Desktop\Ш. Бабич\img23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24" r="2635" b="9834"/>
          <a:stretch/>
        </p:blipFill>
        <p:spPr bwMode="auto">
          <a:xfrm>
            <a:off x="509420" y="974566"/>
            <a:ext cx="3180292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5229199"/>
            <a:ext cx="34080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latin typeface="Constantia" panose="02030602050306030303" pitchFamily="18" charset="0"/>
              </a:rPr>
              <a:t> 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Бабич, 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Ш. </a:t>
            </a:r>
            <a:r>
              <a:rPr lang="ru-RU" sz="14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Шиғырҙар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sz="14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поэмалар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: 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[</a:t>
            </a:r>
            <a:r>
              <a:rPr lang="ru-RU" sz="14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эпиграммалар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] / 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Ш. Бабич ; 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[</a:t>
            </a:r>
            <a:r>
              <a:rPr lang="ru-RU" sz="14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төҙ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., баш </a:t>
            </a:r>
            <a:r>
              <a:rPr lang="ru-RU" sz="14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һүҙ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Р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Бикбаев]. – </a:t>
            </a:r>
            <a:r>
              <a:rPr lang="ru-RU" sz="14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Өфө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: </a:t>
            </a:r>
            <a:r>
              <a:rPr lang="ru-RU" sz="14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Башҡ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кит. </a:t>
            </a:r>
            <a:r>
              <a:rPr lang="ru-RU" sz="14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нәшр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., 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1985. – 400 б. 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: ил., </a:t>
            </a:r>
            <a:r>
              <a:rPr lang="ru-RU" sz="14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портр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11960" y="476672"/>
            <a:ext cx="4572000" cy="595547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_Helver Bashkir" panose="020B0504020202020204" pitchFamily="34" charset="0"/>
              </a:rPr>
              <a:t>     </a:t>
            </a:r>
            <a:r>
              <a:rPr lang="ru-RU" sz="28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Уйҙар</a:t>
            </a:r>
            <a:r>
              <a:rPr lang="ru-RU" sz="28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8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уртаһында</a:t>
            </a:r>
            <a:r>
              <a:rPr lang="ru-RU" sz="28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/>
            </a:r>
            <a:br>
              <a:rPr lang="ru-RU" sz="28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sz="28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/>
            </a:r>
            <a:br>
              <a:rPr lang="ru-RU" sz="28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Һис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тотор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хәл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юҡ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күңелдең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теҙгенен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Һис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белер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хәл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юҡ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фекерҙең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төҙлөгөн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Бер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минутта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мең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түгел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миллион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теләк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Белә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алмайым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ҡай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теләктең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үҙлеген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/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Алсы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тәңрем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был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күңелдең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йөҙлөгөн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Һалсы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күҙҙән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был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томанлы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күҙлегем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: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Аңҡы-тиңке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ҡайғырып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көндәр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уҙа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Инде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аҙ-аҙлап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безелдәр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миҙгелем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_Helver Bashkir" panose="020B0504020202020204" pitchFamily="34" charset="0"/>
              </a:rPr>
              <a:t/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_Helver Bashkir" panose="020B0504020202020204" pitchFamily="34" charset="0"/>
              </a:rPr>
            </a:br>
            <a:endParaRPr lang="ru-RU" i="1" dirty="0"/>
          </a:p>
        </p:txBody>
      </p:sp>
      <p:pic>
        <p:nvPicPr>
          <p:cNvPr id="5" name="Picture 2" descr="https://sun9-58.userapi.com/WKGxeOKog6ih7DN9xDrAXBCWvn2gNXcuOJFtag/lmzmncPR35g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62" t="-5436" r="4262" b="19941"/>
          <a:stretch/>
        </p:blipFill>
        <p:spPr bwMode="auto">
          <a:xfrm>
            <a:off x="7812360" y="7142"/>
            <a:ext cx="1331639" cy="18743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40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1000">
        <p:push/>
      </p:transition>
    </mc:Choice>
    <mc:Fallback xmlns="">
      <p:transition spd="slow" advClick="0" advTm="11000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aripova.a.LIBRB\Desktop\Ш. Бабич\img2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41342"/>
            <a:ext cx="2880320" cy="4275388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0631" y="5517232"/>
            <a:ext cx="38884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latin typeface="Constantia" panose="02030602050306030303" pitchFamily="18" charset="0"/>
              </a:rPr>
              <a:t> </a:t>
            </a:r>
            <a:r>
              <a:rPr lang="ru-RU" sz="1400" i="1" dirty="0" smtClean="0">
                <a:latin typeface="Constantia" panose="02030602050306030303" pitchFamily="18" charset="0"/>
              </a:rPr>
              <a:t>   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Бабич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Ш. </a:t>
            </a:r>
            <a:r>
              <a:rPr lang="ru-RU" sz="14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Зәңгәр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14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жырлар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: </a:t>
            </a:r>
            <a:r>
              <a:rPr lang="ru-RU" sz="14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шигырьләр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sz="14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поэмалар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sz="14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эпиграммалар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sz="14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мәкаләләр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sz="14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хатлар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/ Ш. 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Бабич; 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[ред. Г. </a:t>
            </a:r>
            <a:r>
              <a:rPr lang="ru-RU" sz="14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Гыйльманов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]. – Казан : 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Тат. кит. </a:t>
            </a:r>
            <a:r>
              <a:rPr lang="ru-RU" sz="14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нәшр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., 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1990. – 544 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23928" y="1232029"/>
            <a:ext cx="476713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i="1" dirty="0" smtClean="0">
                <a:ln>
                  <a:solidFill>
                    <a:srgbClr val="002060"/>
                  </a:solidFill>
                </a:ln>
                <a:latin typeface="Constantia" panose="02030602050306030303" pitchFamily="18" charset="0"/>
              </a:rPr>
              <a:t>               </a:t>
            </a:r>
            <a:r>
              <a:rPr lang="ru-RU" sz="2000" i="1" dirty="0" err="1" smtClean="0">
                <a:ln>
                  <a:solidFill>
                    <a:srgbClr val="002060"/>
                  </a:solidFill>
                </a:ln>
                <a:latin typeface="Constantia" panose="02030602050306030303" pitchFamily="18" charset="0"/>
              </a:rPr>
              <a:t>Шатлыҡ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latin typeface="Constantia" panose="02030602050306030303" pitchFamily="18" charset="0"/>
              </a:rPr>
              <a:t>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latin typeface="Constantia" panose="02030602050306030303" pitchFamily="18" charset="0"/>
              </a:rPr>
              <a:t>йыры</a:t>
            </a:r>
            <a:endParaRPr lang="ru-RU" sz="2000" i="1" dirty="0">
              <a:ln>
                <a:solidFill>
                  <a:srgbClr val="002060"/>
                </a:solidFill>
              </a:ln>
              <a:latin typeface="Constantia" panose="02030602050306030303" pitchFamily="18" charset="0"/>
            </a:endParaRPr>
          </a:p>
          <a:p>
            <a:pPr>
              <a:lnSpc>
                <a:spcPct val="150000"/>
              </a:lnSpc>
            </a:pPr>
            <a:endParaRPr lang="ru-RU" sz="2000" i="1" dirty="0">
              <a:ln>
                <a:solidFill>
                  <a:srgbClr val="002060"/>
                </a:solidFill>
              </a:ln>
              <a:latin typeface="Constantia" panose="02030602050306030303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i="1" dirty="0" err="1">
                <a:ln>
                  <a:solidFill>
                    <a:srgbClr val="002060"/>
                  </a:solidFill>
                </a:ln>
                <a:latin typeface="Constantia" panose="02030602050306030303" pitchFamily="18" charset="0"/>
              </a:rPr>
              <a:t>Сайпылышып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latin typeface="Constantia" panose="02030602050306030303" pitchFamily="18" charset="0"/>
              </a:rPr>
              <a:t>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latin typeface="Constantia" panose="02030602050306030303" pitchFamily="18" charset="0"/>
              </a:rPr>
              <a:t>шатлыҡ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latin typeface="Constantia" panose="02030602050306030303" pitchFamily="18" charset="0"/>
              </a:rPr>
              <a:t>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latin typeface="Constantia" panose="02030602050306030303" pitchFamily="18" charset="0"/>
              </a:rPr>
              <a:t>тулҡындары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latin typeface="Constantia" panose="02030602050306030303" pitchFamily="18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ru-RU" sz="2000" i="1" dirty="0" err="1">
                <a:ln>
                  <a:solidFill>
                    <a:srgbClr val="002060"/>
                  </a:solidFill>
                </a:ln>
                <a:latin typeface="Constantia" panose="02030602050306030303" pitchFamily="18" charset="0"/>
              </a:rPr>
              <a:t>Сәп-сәп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latin typeface="Constantia" panose="02030602050306030303" pitchFamily="18" charset="0"/>
              </a:rPr>
              <a:t>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latin typeface="Constantia" panose="02030602050306030303" pitchFamily="18" charset="0"/>
              </a:rPr>
              <a:t>бәрелә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latin typeface="Constantia" panose="02030602050306030303" pitchFamily="18" charset="0"/>
              </a:rPr>
              <a:t>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latin typeface="Constantia" panose="02030602050306030303" pitchFamily="18" charset="0"/>
              </a:rPr>
              <a:t>күңелем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latin typeface="Constantia" panose="02030602050306030303" pitchFamily="18" charset="0"/>
              </a:rPr>
              <a:t>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latin typeface="Constantia" panose="02030602050306030303" pitchFamily="18" charset="0"/>
              </a:rPr>
              <a:t>ярына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latin typeface="Constantia" panose="02030602050306030303" pitchFamily="18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ru-RU" sz="2000" i="1" dirty="0" err="1">
                <a:ln>
                  <a:solidFill>
                    <a:srgbClr val="002060"/>
                  </a:solidFill>
                </a:ln>
                <a:latin typeface="Constantia" panose="02030602050306030303" pitchFamily="18" charset="0"/>
              </a:rPr>
              <a:t>Шул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latin typeface="Constantia" panose="02030602050306030303" pitchFamily="18" charset="0"/>
              </a:rPr>
              <a:t>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latin typeface="Constantia" panose="02030602050306030303" pitchFamily="18" charset="0"/>
              </a:rPr>
              <a:t>шатлыҡтар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latin typeface="Constantia" panose="02030602050306030303" pitchFamily="18" charset="0"/>
              </a:rPr>
              <a:t>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latin typeface="Constantia" panose="02030602050306030303" pitchFamily="18" charset="0"/>
              </a:rPr>
              <a:t>менән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latin typeface="Constantia" panose="02030602050306030303" pitchFamily="18" charset="0"/>
              </a:rPr>
              <a:t>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latin typeface="Constantia" panose="02030602050306030303" pitchFamily="18" charset="0"/>
              </a:rPr>
              <a:t>ҡаршы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latin typeface="Constantia" panose="02030602050306030303" pitchFamily="18" charset="0"/>
              </a:rPr>
              <a:t> торам</a:t>
            </a:r>
          </a:p>
          <a:p>
            <a:pPr>
              <a:lnSpc>
                <a:spcPct val="150000"/>
              </a:lnSpc>
            </a:pPr>
            <a:r>
              <a:rPr lang="ru-RU" sz="2000" i="1" dirty="0">
                <a:ln>
                  <a:solidFill>
                    <a:srgbClr val="002060"/>
                  </a:solidFill>
                </a:ln>
                <a:latin typeface="Constantia" panose="02030602050306030303" pitchFamily="18" charset="0"/>
              </a:rPr>
              <a:t>Был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latin typeface="Constantia" panose="02030602050306030303" pitchFamily="18" charset="0"/>
              </a:rPr>
              <a:t>донъяның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latin typeface="Constantia" panose="02030602050306030303" pitchFamily="18" charset="0"/>
              </a:rPr>
              <a:t>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latin typeface="Constantia" panose="02030602050306030303" pitchFamily="18" charset="0"/>
              </a:rPr>
              <a:t>барлыҡ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latin typeface="Constantia" panose="02030602050306030303" pitchFamily="18" charset="0"/>
              </a:rPr>
              <a:t>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latin typeface="Constantia" panose="02030602050306030303" pitchFamily="18" charset="0"/>
              </a:rPr>
              <a:t>зарына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latin typeface="Constantia" panose="02030602050306030303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ru-RU" sz="2000" i="1" dirty="0">
              <a:ln>
                <a:solidFill>
                  <a:srgbClr val="002060"/>
                </a:solidFill>
              </a:ln>
              <a:latin typeface="Constantia" panose="02030602050306030303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i="1" dirty="0" smtClean="0">
                <a:ln>
                  <a:solidFill>
                    <a:srgbClr val="002060"/>
                  </a:solidFill>
                </a:ln>
                <a:latin typeface="Constantia" panose="02030602050306030303" pitchFamily="18" charset="0"/>
              </a:rPr>
              <a:t>                                                                   1916</a:t>
            </a:r>
            <a:endParaRPr lang="ru-RU" sz="2000" i="1" dirty="0">
              <a:ln>
                <a:solidFill>
                  <a:srgbClr val="002060"/>
                </a:solidFill>
              </a:ln>
              <a:latin typeface="Constantia" panose="02030602050306030303" pitchFamily="18" charset="0"/>
            </a:endParaRPr>
          </a:p>
        </p:txBody>
      </p:sp>
      <p:pic>
        <p:nvPicPr>
          <p:cNvPr id="5" name="Picture 2" descr="https://sun9-58.userapi.com/WKGxeOKog6ih7DN9xDrAXBCWvn2gNXcuOJFtag/lmzmncPR35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62" t="-5436" r="4262" b="19941"/>
          <a:stretch/>
        </p:blipFill>
        <p:spPr bwMode="auto">
          <a:xfrm>
            <a:off x="7740352" y="7142"/>
            <a:ext cx="1403647" cy="197567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21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000">
        <p14:rippl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un9-17.userapi.com/c858524/v858524901/941fe/O-VS37jHauw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9" t="2537" r="53770" b="2301"/>
          <a:stretch/>
        </p:blipFill>
        <p:spPr bwMode="auto">
          <a:xfrm>
            <a:off x="395536" y="764704"/>
            <a:ext cx="3828137" cy="5040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27984" y="433089"/>
            <a:ext cx="4572000" cy="604780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dirty="0">
                <a:solidFill>
                  <a:prstClr val="black"/>
                </a:solidFill>
              </a:rPr>
              <a:t/>
            </a:r>
            <a:br>
              <a:rPr lang="ru-RU" dirty="0">
                <a:solidFill>
                  <a:prstClr val="black"/>
                </a:solidFill>
              </a:rPr>
            </a:br>
            <a:r>
              <a:rPr lang="ru-RU" sz="2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Бабич </a:t>
            </a:r>
            <a:r>
              <a:rPr lang="ru-RU" sz="24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өнө</a:t>
            </a:r>
            <a:endParaRPr lang="ru-RU" sz="2400" i="1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/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Ай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нурына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манып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йырҙар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теҙҙем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Халҡым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өсөн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тинем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яҙғаным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Нур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өләшеп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ҡараңғыла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ҡалдым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Мин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бисара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–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Шәйехзадамын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/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Дан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татыным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Уртаһында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булдым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Ел-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дауылдың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бәлә-ҡазаның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Илем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өсөн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ҡаныма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сәсәп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ауҙым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Үкенмәйем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Шәйехзадамын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</a:p>
          <a:p>
            <a:pPr lvl="0" algn="ctr">
              <a:lnSpc>
                <a:spcPct val="150000"/>
              </a:lnSpc>
            </a:pPr>
            <a:r>
              <a:rPr lang="be-BY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endParaRPr lang="ru-RU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                                                       </a:t>
            </a:r>
            <a:r>
              <a:rPr lang="be-BY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М. Кәрим</a:t>
            </a:r>
            <a:endParaRPr lang="ru-RU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pic>
        <p:nvPicPr>
          <p:cNvPr id="4" name="Picture 2" descr="https://cloud.prezentacii.org/18/10/89464/images/screen1.jpg"/>
          <p:cNvPicPr>
            <a:picLocks noChangeAspect="1" noChangeArrowheads="1"/>
          </p:cNvPicPr>
          <p:nvPr/>
        </p:nvPicPr>
        <p:blipFill>
          <a:blip r:embed="rId3">
            <a:duotone>
              <a:srgbClr val="31B6F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ds05.infourok.ru/uploads/ex/1183/00001182-6e89b404/hello_html_m4cd3b0a5.jpg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9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3547" y="1169322"/>
            <a:ext cx="7848874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i="1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    </a:t>
            </a:r>
          </a:p>
          <a:p>
            <a:pPr lvl="0">
              <a:lnSpc>
                <a:spcPct val="150000"/>
              </a:lnSpc>
            </a:pP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    Он 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был тонким лириком, живописцем, умеющим 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передать 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красоту природы, нежные чувства («Весенняя песнь», «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Курай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», «Красавицы», «Мой ангел», «Цветник имен» и др.). Восхищает музыкальное звучание таких стихов, как «Скрипка» и «Мандолина». </a:t>
            </a:r>
            <a:endParaRPr lang="ru-RU" sz="2000" i="1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lvl="0">
              <a:lnSpc>
                <a:spcPct val="150000"/>
              </a:lnSpc>
            </a:pP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       </a:t>
            </a:r>
            <a:r>
              <a:rPr lang="ru-RU" sz="20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Шайхзада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Бабич завоевал популярность 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и 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как 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блестящий сатирик и юморист. Баллада «Клоп» (1916), поэма «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Газазил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» (1916), цикл эпиграмм «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Китабеннас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» стали заметным явлением во всей </a:t>
            </a:r>
            <a:r>
              <a:rPr lang="ru-RU" sz="20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тюркоязычной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литературе. </a:t>
            </a:r>
          </a:p>
        </p:txBody>
      </p:sp>
      <p:pic>
        <p:nvPicPr>
          <p:cNvPr id="7" name="Picture 2" descr="https://sun9-58.userapi.com/WKGxeOKog6ih7DN9xDrAXBCWvn2gNXcuOJFtag/lmzmncPR35g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62" t="-5436" r="4262" b="19941"/>
          <a:stretch/>
        </p:blipFill>
        <p:spPr bwMode="auto">
          <a:xfrm>
            <a:off x="7740352" y="7142"/>
            <a:ext cx="1403647" cy="197567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8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garipova.a.LIBRB\Desktop\Ш. Бабич\img2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8" b="8563"/>
          <a:stretch/>
        </p:blipFill>
        <p:spPr bwMode="auto">
          <a:xfrm>
            <a:off x="539552" y="1045654"/>
            <a:ext cx="3392726" cy="423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9980" y="5445224"/>
            <a:ext cx="40324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_Helver Bashkir" panose="020B0504020202020204" pitchFamily="34" charset="0"/>
              </a:rPr>
              <a:t> 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Бабич, 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Ш. </a:t>
            </a:r>
            <a:r>
              <a:rPr lang="ru-RU" sz="14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Беҙ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14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үҙебеҙ-башҡорттар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: </a:t>
            </a:r>
            <a:r>
              <a:rPr lang="ru-RU" sz="14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шиғырҙар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sz="14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поэмалар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sz="14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фельетондар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sz="14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мәҡәләләр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/ </a:t>
            </a:r>
            <a:r>
              <a:rPr lang="ru-RU" sz="14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Шәйехзада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Бабич; 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[</a:t>
            </a:r>
            <a:r>
              <a:rPr lang="ru-RU" sz="14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төҙ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., баш </a:t>
            </a:r>
            <a:r>
              <a:rPr lang="ru-RU" sz="14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һүҙ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sz="14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аңлатм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авт. Р. 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Бикбаев]. – </a:t>
            </a:r>
            <a:r>
              <a:rPr lang="ru-RU" sz="14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Өфө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: </a:t>
            </a:r>
            <a:r>
              <a:rPr lang="ru-RU" sz="14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Китап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1994. – 640 б. </a:t>
            </a:r>
            <a:endParaRPr lang="ru-RU" sz="1400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67944" y="439432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sz="3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“</a:t>
            </a:r>
            <a:r>
              <a:rPr lang="ru-RU" sz="36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Беҙ</a:t>
            </a:r>
            <a:r>
              <a:rPr lang="ru-RU" sz="36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”</a:t>
            </a:r>
          </a:p>
          <a:p>
            <a:pPr lvl="0" algn="ctr">
              <a:lnSpc>
                <a:spcPct val="150000"/>
              </a:lnSpc>
            </a:pPr>
            <a:endParaRPr lang="ru-RU" sz="2400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ru-RU" sz="20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Беҙ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үҙебеҙ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–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башҡорттар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</a:t>
            </a:r>
            <a:b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Күп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ырыуға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баш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йорттар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</a:t>
            </a:r>
            <a:b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Беҙҙә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гәүһәр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беҙҙә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йәүһәр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</a:t>
            </a:r>
            <a:b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Беҙҙә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һәр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бер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ашлыҡтар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</a:t>
            </a:r>
            <a:b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sz="20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Беҙҙә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тиңһеҙ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сәхрәләр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</a:t>
            </a:r>
            <a:b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Сәхрәләр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–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ожмах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улар;</a:t>
            </a:r>
            <a:b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Унда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гөлдәр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тирбәнеп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b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Йәмләнергә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саҡыралар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</a:t>
            </a:r>
            <a:b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endParaRPr lang="ru-RU" sz="2000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pic>
        <p:nvPicPr>
          <p:cNvPr id="5" name="Picture 2" descr="https://sun9-58.userapi.com/WKGxeOKog6ih7DN9xDrAXBCWvn2gNXcuOJFtag/lmzmncPR35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62" t="-5436" r="4262" b="19941"/>
          <a:stretch/>
        </p:blipFill>
        <p:spPr bwMode="auto">
          <a:xfrm>
            <a:off x="7668344" y="7141"/>
            <a:ext cx="1475655" cy="207702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65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:dissolve/>
      </p:transition>
    </mc:Choice>
    <mc:Fallback xmlns="">
      <p:transition spd="slow"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10.userapi.com/c630527/v630527987/388e0/7mfqwJRXwu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04656" cy="688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04598" y="764704"/>
            <a:ext cx="323934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nstantia" panose="02030602050306030303" pitchFamily="18" charset="0"/>
              </a:rPr>
              <a:t>Бабич </a:t>
            </a:r>
            <a:r>
              <a:rPr lang="ru-RU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nstantia" panose="02030602050306030303" pitchFamily="18" charset="0"/>
              </a:rPr>
              <a:t>Шәйехзада</a:t>
            </a:r>
            <a:r>
              <a:rPr lang="ru-RU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nstantia" panose="02030602050306030303" pitchFamily="18" charset="0"/>
              </a:rPr>
              <a:t> </a:t>
            </a:r>
            <a:r>
              <a:rPr lang="ru-RU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nstantia" panose="02030602050306030303" pitchFamily="18" charset="0"/>
              </a:rPr>
              <a:t>Мөхәмәтзакир</a:t>
            </a:r>
            <a:r>
              <a:rPr lang="ru-RU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nstantia" panose="02030602050306030303" pitchFamily="18" charset="0"/>
              </a:rPr>
              <a:t> </a:t>
            </a:r>
            <a:r>
              <a:rPr lang="ru-RU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nstantia" panose="02030602050306030303" pitchFamily="18" charset="0"/>
              </a:rPr>
              <a:t>улы</a:t>
            </a:r>
            <a:r>
              <a:rPr lang="ru-RU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nstantia" panose="02030602050306030303" pitchFamily="18" charset="0"/>
              </a:rPr>
              <a:t> </a:t>
            </a:r>
            <a:endParaRPr lang="ru-RU" sz="32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Constantia" panose="02030602050306030303" pitchFamily="18" charset="0"/>
            </a:endParaRPr>
          </a:p>
          <a:p>
            <a:pPr algn="ctr"/>
            <a:endParaRPr lang="ru-RU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Constantia" panose="02030602050306030303" pitchFamily="18" charset="0"/>
            </a:endParaRPr>
          </a:p>
          <a:p>
            <a:pPr algn="ctr"/>
            <a:r>
              <a:rPr lang="ru-RU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Шағир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башҡорт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әҙәбиәте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классигы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Башҡорт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милли-азатлыҡ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хәрәкәте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эшмәкәре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Башҡорт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мәркәз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шураһы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(1917—1919) </a:t>
            </a:r>
            <a:r>
              <a:rPr lang="ru-RU" sz="20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ағзаһы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endParaRPr lang="ru-RU" sz="2000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05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ripova.a.LIBRB\Desktop\Ш. Бабич\img2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02" y="959719"/>
            <a:ext cx="3415997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5494326"/>
            <a:ext cx="42484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Шәйехзада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Бабич : (1895 - 1919) / </a:t>
            </a:r>
            <a:r>
              <a:rPr lang="ru-RU" sz="14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Төҙ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.: 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Р.Т. 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Бикбаев. – Текст 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рус </a:t>
            </a:r>
            <a:r>
              <a:rPr lang="ru-RU" sz="14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һәм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14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башҡ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тел. – </a:t>
            </a:r>
            <a:r>
              <a:rPr lang="ru-RU" sz="14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Өфө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: </a:t>
            </a:r>
            <a:r>
              <a:rPr lang="ru-RU" sz="14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Китап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1995. – 111 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б. : ил.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644008" y="620688"/>
            <a:ext cx="3528392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         Кем </a:t>
            </a:r>
            <a:r>
              <a:rPr lang="be-BY" sz="2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өсөн</a:t>
            </a:r>
            <a:r>
              <a:rPr lang="ru-RU" sz="2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endParaRPr lang="ru-RU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>
              <a:lnSpc>
                <a:spcPct val="150000"/>
              </a:lnSpc>
            </a:pP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Айға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үрләп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нурҙа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уйнап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Күкрәгемде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нурланым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—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Ит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ғәфү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әй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ай,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тинем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мин, </a:t>
            </a:r>
            <a:endParaRPr lang="ru-RU" i="1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>
              <a:lnSpc>
                <a:spcPct val="150000"/>
              </a:lnSpc>
            </a:pP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Нурҙарыңды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урланым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ru-RU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>
              <a:lnSpc>
                <a:spcPct val="150000"/>
              </a:lnSpc>
            </a:pP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—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Һис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зарар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юк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ал, тине ай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Ал да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сәс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нур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халҡыңа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Мин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дә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бит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төн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хаҡына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endParaRPr lang="ru-RU" i="1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>
              <a:lnSpc>
                <a:spcPct val="150000"/>
              </a:lnSpc>
            </a:pP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Алдым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3ояштың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нурҙарын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1916</a:t>
            </a:r>
          </a:p>
        </p:txBody>
      </p:sp>
      <p:pic>
        <p:nvPicPr>
          <p:cNvPr id="5" name="Picture 2" descr="https://sun9-58.userapi.com/WKGxeOKog6ih7DN9xDrAXBCWvn2gNXcuOJFtag/lmzmncPR35g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62" t="-5436" r="4262" b="19941"/>
          <a:stretch/>
        </p:blipFill>
        <p:spPr bwMode="auto">
          <a:xfrm>
            <a:off x="7740352" y="7142"/>
            <a:ext cx="1403647" cy="197567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95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14:prism dir="u" isContent="1" isInverted="1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6000"/>
                            </p:stCondLst>
                            <p:childTnLst>
                              <p:par>
                                <p:cTn id="6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garipova.a.LIBRB\Desktop\Ш. Бабич\img2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800"/>
          <a:stretch/>
        </p:blipFill>
        <p:spPr bwMode="auto">
          <a:xfrm>
            <a:off x="213695" y="1484785"/>
            <a:ext cx="3141712" cy="36724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3695" y="5301208"/>
            <a:ext cx="3235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Бабич, Ш. </a:t>
            </a:r>
            <a:r>
              <a:rPr lang="ru-RU" sz="14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Исемнәр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14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бакчасы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: </a:t>
            </a:r>
            <a:r>
              <a:rPr lang="ru-RU" sz="14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шигырьләр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sz="14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эпиграммалар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/ </a:t>
            </a:r>
          </a:p>
          <a:p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Ш. Бабич. – Казан : Тат. кит. </a:t>
            </a:r>
            <a:r>
              <a:rPr lang="ru-RU" sz="14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н</a:t>
            </a:r>
            <a:r>
              <a:rPr lang="ru-RU" sz="14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әшр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., 1997. – 111 бит.</a:t>
            </a:r>
            <a:endParaRPr lang="ru-RU" sz="1400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35896" y="980728"/>
            <a:ext cx="6048672" cy="559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i="1" dirty="0" smtClean="0">
                <a:latin typeface="Constantia" panose="02030602050306030303" pitchFamily="18" charset="0"/>
              </a:rPr>
              <a:t>                             </a:t>
            </a:r>
            <a:r>
              <a:rPr lang="ru-RU" sz="16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Айға</a:t>
            </a:r>
            <a:r>
              <a:rPr lang="ru-RU" sz="16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16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мендем</a:t>
            </a:r>
            <a: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/>
            </a:r>
            <a:b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/>
            </a:r>
            <a:b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sz="16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Айға</a:t>
            </a:r>
            <a: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16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мендем</a:t>
            </a:r>
            <a: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ай </a:t>
            </a:r>
            <a:r>
              <a:rPr lang="ru-RU" sz="16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нуры</a:t>
            </a:r>
            <a: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16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менән</a:t>
            </a:r>
            <a: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16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ҡойондом</a:t>
            </a:r>
            <a: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sz="16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уйнаным</a:t>
            </a:r>
            <a: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b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sz="16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Күп</a:t>
            </a:r>
            <a: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16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һөйөндөм</a:t>
            </a:r>
            <a: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sz="16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һөйөнөс</a:t>
            </a:r>
            <a: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16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менән</a:t>
            </a:r>
            <a: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16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төйөлдөм</a:t>
            </a:r>
            <a: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sz="16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туйманым</a:t>
            </a:r>
            <a: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b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/>
            </a:r>
            <a:b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sz="16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Туйманым</a:t>
            </a:r>
            <a: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sz="16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айҙан</a:t>
            </a:r>
            <a: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16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уҙып</a:t>
            </a:r>
            <a: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sz="16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мендем</a:t>
            </a:r>
            <a: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16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ҡояшҡа</a:t>
            </a:r>
            <a: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16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ашҡынып</a:t>
            </a:r>
            <a: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b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sz="16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Юҡ</a:t>
            </a:r>
            <a: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sz="16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шулай</a:t>
            </a:r>
            <a: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16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ҙа</a:t>
            </a:r>
            <a: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16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булманы</a:t>
            </a:r>
            <a: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16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ташҡын</a:t>
            </a:r>
            <a: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16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күңелде</a:t>
            </a:r>
            <a: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16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баҫтырып</a:t>
            </a:r>
            <a: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... </a:t>
            </a:r>
            <a:b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/>
            </a:r>
            <a:b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sz="16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Шул</a:t>
            </a:r>
            <a: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16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барыштан</a:t>
            </a:r>
            <a: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16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барышыма</a:t>
            </a:r>
            <a: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sz="16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киттем</a:t>
            </a:r>
            <a: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16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хоҙайҙың</a:t>
            </a:r>
            <a: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16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ғәрешенә</a:t>
            </a:r>
            <a: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b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sz="16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Ун</a:t>
            </a:r>
            <a: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16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һигеҙ</a:t>
            </a:r>
            <a: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16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мең</a:t>
            </a:r>
            <a: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16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ғаләме</a:t>
            </a:r>
            <a: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16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артымда</a:t>
            </a:r>
            <a: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16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ҡалды</a:t>
            </a:r>
            <a: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16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барыһы</a:t>
            </a:r>
            <a: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ла. </a:t>
            </a:r>
            <a:b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/>
            </a:r>
            <a:b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Ни </a:t>
            </a:r>
            <a:r>
              <a:rPr lang="ru-RU" sz="16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өсөндөр</a:t>
            </a:r>
            <a: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16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тапманым</a:t>
            </a:r>
            <a: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16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күңелем</a:t>
            </a:r>
            <a: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16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ҡарар</a:t>
            </a:r>
            <a: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16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ғәрешендә</a:t>
            </a:r>
            <a: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16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лә</a:t>
            </a:r>
            <a: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b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sz="16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Көрсөйҙө</a:t>
            </a:r>
            <a: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16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күрһәм</a:t>
            </a:r>
            <a: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16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дә</a:t>
            </a:r>
            <a: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16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хатта</a:t>
            </a:r>
            <a: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16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тынманым</a:t>
            </a:r>
            <a: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16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уныһында</a:t>
            </a:r>
            <a: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ла. </a:t>
            </a:r>
            <a:b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/>
            </a:r>
            <a:b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sz="16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                                                                                      </a:t>
            </a:r>
            <a:endParaRPr lang="ru-RU" sz="1600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pic>
        <p:nvPicPr>
          <p:cNvPr id="5" name="Picture 2" descr="https://sun9-58.userapi.com/WKGxeOKog6ih7DN9xDrAXBCWvn2gNXcuOJFtag/lmzmncPR35g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62" t="-5436" r="4262" b="19941"/>
          <a:stretch/>
        </p:blipFill>
        <p:spPr bwMode="auto">
          <a:xfrm>
            <a:off x="7884368" y="7141"/>
            <a:ext cx="1259631" cy="177296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98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split/>
      </p:transition>
    </mc:Choice>
    <mc:Fallback xmlns="">
      <p:transition spd="slow" advClick="0" advTm="8000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95935" y="692696"/>
            <a:ext cx="5001109" cy="5770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Матур</a:t>
            </a:r>
            <a:r>
              <a:rPr lang="ru-RU" sz="2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4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һындар</a:t>
            </a:r>
            <a:r>
              <a:rPr lang="ru-RU" sz="2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/>
            </a:r>
            <a:br>
              <a:rPr lang="ru-RU" sz="2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sz="2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/>
            </a:r>
            <a:br>
              <a:rPr lang="ru-RU" sz="2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Матур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һындар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матур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ҡыҙҙар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матур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сыңдар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b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Әйткән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саҡта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исемегеҙ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матур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сыңлар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b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Һеҙҙе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күреп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йәмгә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сумып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киттем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иреп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b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Аҡылһыҙҙар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аҡылһыҙ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тип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баҡырһындар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b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/>
            </a:r>
            <a:b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Ҡарап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ҡарайыҡ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: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аҡыллылар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нишләр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икән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b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Бар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аҡылды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көрәшергә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саҡырһындар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b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Ҡарап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ҡарайыҡ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: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бер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һылыуҙы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еңер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микән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b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Сихри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күҙҙән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сихри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уҡтар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атылһындар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…</a:t>
            </a:r>
            <a:b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/>
            </a:r>
            <a:b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endParaRPr lang="ru-RU" i="1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pic>
        <p:nvPicPr>
          <p:cNvPr id="3" name="Picture 1" descr="Ш.Бабич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3783867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sun9-58.userapi.com/WKGxeOKog6ih7DN9xDrAXBCWvn2gNXcuOJFtag/lmzmncPR35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62" t="-5436" r="4262" b="19941"/>
          <a:stretch/>
        </p:blipFill>
        <p:spPr bwMode="auto">
          <a:xfrm>
            <a:off x="7838390" y="7142"/>
            <a:ext cx="1305609" cy="183768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41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un9-17.userapi.com/c858524/v858524901/941fe/O-VS37jHauw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9" t="2537" r="53770" b="2301"/>
          <a:stretch/>
        </p:blipFill>
        <p:spPr bwMode="auto">
          <a:xfrm>
            <a:off x="395536" y="764704"/>
            <a:ext cx="3828137" cy="5040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27984" y="433089"/>
            <a:ext cx="4572000" cy="604780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dirty="0">
                <a:solidFill>
                  <a:prstClr val="black"/>
                </a:solidFill>
              </a:rPr>
              <a:t/>
            </a:r>
            <a:br>
              <a:rPr lang="ru-RU" dirty="0">
                <a:solidFill>
                  <a:prstClr val="black"/>
                </a:solidFill>
              </a:rPr>
            </a:br>
            <a:r>
              <a:rPr lang="ru-RU" sz="2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Бабич </a:t>
            </a:r>
            <a:r>
              <a:rPr lang="ru-RU" sz="24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өнө</a:t>
            </a:r>
            <a:endParaRPr lang="ru-RU" sz="2400" i="1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/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Ай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нурына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манып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йырҙар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теҙҙем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Халҡым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өсөн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тинем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яҙғаным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Нур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өләшеп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ҡараңғыла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ҡалдым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Мин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бисара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–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Шәйехзадамын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/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Дан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татыным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Уртаһында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булдым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Ел-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дауылдың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бәлә-ҡазаның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Илем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өсөн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ҡаныма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сәсәп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ауҙым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Үкенмәйем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Шәйехзадамын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</a:p>
          <a:p>
            <a:pPr lvl="0" algn="ctr">
              <a:lnSpc>
                <a:spcPct val="150000"/>
              </a:lnSpc>
            </a:pPr>
            <a:r>
              <a:rPr lang="be-BY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endParaRPr lang="ru-RU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                                                       </a:t>
            </a:r>
            <a:r>
              <a:rPr lang="be-BY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М. Кәрим</a:t>
            </a:r>
            <a:endParaRPr lang="ru-RU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pic>
        <p:nvPicPr>
          <p:cNvPr id="4" name="Picture 2" descr="https://cloud.prezentacii.org/18/10/89464/images/screen1.jpg"/>
          <p:cNvPicPr>
            <a:picLocks noChangeAspect="1" noChangeArrowheads="1"/>
          </p:cNvPicPr>
          <p:nvPr/>
        </p:nvPicPr>
        <p:blipFill>
          <a:blip r:embed="rId3">
            <a:duotone>
              <a:srgbClr val="31B6F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ds05.infourok.ru/uploads/ex/1183/00001182-6e89b404/hello_html_m4cd3b0a5.jpg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9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8476" y="786644"/>
            <a:ext cx="7663924" cy="5124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i="1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    </a:t>
            </a:r>
          </a:p>
          <a:p>
            <a:pPr lvl="0">
              <a:lnSpc>
                <a:spcPct val="150000"/>
              </a:lnSpc>
            </a:pP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    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Шайхзада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Бабич автор многих героических стихов, зовущих 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к  борьбе 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за свободу и 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независимость - 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«Башкортостан», </a:t>
            </a:r>
            <a:endParaRPr lang="ru-RU" sz="2000" i="1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lvl="0">
              <a:lnSpc>
                <a:spcPct val="150000"/>
              </a:lnSpc>
            </a:pP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«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Нежданно», «Салават-батыр», «Раскрой глаза!» и других. 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     </a:t>
            </a:r>
          </a:p>
          <a:p>
            <a:pPr lvl="0">
              <a:lnSpc>
                <a:spcPct val="150000"/>
              </a:lnSpc>
            </a:pP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    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В девятнадцатилетнем возрасте Бабич пишет стихотворение «Для народа», в котором навсегда присягает своему народу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:</a:t>
            </a:r>
            <a:endParaRPr lang="ru-RU" sz="2000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Клянусь своей юной порой золотою</a:t>
            </a:r>
          </a:p>
          <a:p>
            <a:pPr lvl="0" algn="ctr">
              <a:lnSpc>
                <a:spcPct val="150000"/>
              </a:lnSpc>
            </a:pP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И кровью живою, и сердцем клянусь</a:t>
            </a:r>
          </a:p>
          <a:p>
            <a:pPr lvl="0" algn="ctr">
              <a:lnSpc>
                <a:spcPct val="150000"/>
              </a:lnSpc>
            </a:pP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Коль в мире крутом я чего-нибудь стою,</a:t>
            </a:r>
          </a:p>
          <a:p>
            <a:pPr lvl="0" algn="ctr">
              <a:lnSpc>
                <a:spcPct val="150000"/>
              </a:lnSpc>
            </a:pP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Я буду с народом! С ним прахом сольюсь!</a:t>
            </a:r>
          </a:p>
        </p:txBody>
      </p:sp>
      <p:pic>
        <p:nvPicPr>
          <p:cNvPr id="7" name="Picture 2" descr="https://sun9-58.userapi.com/WKGxeOKog6ih7DN9xDrAXBCWvn2gNXcuOJFtag/lmzmncPR35g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62" t="-5436" r="4262" b="19941"/>
          <a:stretch/>
        </p:blipFill>
        <p:spPr bwMode="auto">
          <a:xfrm>
            <a:off x="7884368" y="7141"/>
            <a:ext cx="1259631" cy="177296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00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garipova.a.LIBRB\Desktop\Ш. Бабич\img23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6"/>
          <a:stretch/>
        </p:blipFill>
        <p:spPr bwMode="auto">
          <a:xfrm>
            <a:off x="373295" y="1116590"/>
            <a:ext cx="3686656" cy="4114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0644" y="5733256"/>
            <a:ext cx="34519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Бабич, 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Ш. </a:t>
            </a:r>
            <a:r>
              <a:rPr lang="ru-RU" sz="14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Халҡым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14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өсөн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: [</a:t>
            </a:r>
            <a:r>
              <a:rPr lang="ru-RU" sz="14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шиғырҙар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] / 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Ш. Бабич. – </a:t>
            </a:r>
            <a:r>
              <a:rPr lang="ru-RU" sz="14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Өфө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: </a:t>
            </a:r>
            <a:r>
              <a:rPr lang="ru-RU" sz="14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Китап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2005. – 163 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</a:t>
            </a:r>
            <a:endParaRPr lang="ru-RU" sz="1400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11960" y="908720"/>
            <a:ext cx="4572000" cy="48968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4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Башҡортостан</a:t>
            </a:r>
            <a:r>
              <a:rPr lang="ru-RU" sz="2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/>
            </a:r>
            <a:br>
              <a:rPr lang="ru-RU" sz="2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sz="2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/>
            </a:r>
            <a:br>
              <a:rPr lang="ru-RU" sz="2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Башҡортостан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–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гөлбостан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Сөнбөлөстан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нурбостан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Шунда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тыуған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шунда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үҫкән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Башҡорт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атлы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арыҫлан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!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Башҡортостан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баҡсаһы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—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Арыҫландар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торган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ер;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Арыҫландар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бабаһы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—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Ҡаһармандар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йөрөгән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ер… 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/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endParaRPr lang="ru-RU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pic>
        <p:nvPicPr>
          <p:cNvPr id="5" name="Picture 2" descr="https://sun9-58.userapi.com/WKGxeOKog6ih7DN9xDrAXBCWvn2gNXcuOJFtag/lmzmncPR35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62" t="-5436" r="4262" b="19941"/>
          <a:stretch/>
        </p:blipFill>
        <p:spPr bwMode="auto">
          <a:xfrm>
            <a:off x="7736072" y="7142"/>
            <a:ext cx="1407927" cy="198169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67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prism dir="u" isContent="1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un9-17.userapi.com/c858524/v858524901/941fe/O-VS37jHauw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9" t="2537" r="53770" b="2301"/>
          <a:stretch/>
        </p:blipFill>
        <p:spPr bwMode="auto">
          <a:xfrm>
            <a:off x="395536" y="764704"/>
            <a:ext cx="3828137" cy="5040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27984" y="433089"/>
            <a:ext cx="4572000" cy="604780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dirty="0">
                <a:solidFill>
                  <a:prstClr val="black"/>
                </a:solidFill>
              </a:rPr>
              <a:t/>
            </a:r>
            <a:br>
              <a:rPr lang="ru-RU" dirty="0">
                <a:solidFill>
                  <a:prstClr val="black"/>
                </a:solidFill>
              </a:rPr>
            </a:br>
            <a:r>
              <a:rPr lang="ru-RU" sz="2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Бабич </a:t>
            </a:r>
            <a:r>
              <a:rPr lang="ru-RU" sz="24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өнө</a:t>
            </a:r>
            <a:endParaRPr lang="ru-RU" sz="2400" i="1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/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Ай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нурына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манып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йырҙар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теҙҙем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Халҡым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өсөн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тинем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яҙғаным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Нур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өләшеп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ҡараңғыла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ҡалдым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Мин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бисара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–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Шәйехзадамын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/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Дан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татыным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Уртаһында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булдым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Ел-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дауылдың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бәлә-ҡазаның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Илем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өсөн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ҡаныма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сәсәп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ауҙым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Үкенмәйем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Шәйехзадамын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</a:p>
          <a:p>
            <a:pPr lvl="0" algn="ctr">
              <a:lnSpc>
                <a:spcPct val="150000"/>
              </a:lnSpc>
            </a:pPr>
            <a:r>
              <a:rPr lang="be-BY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endParaRPr lang="ru-RU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                                                       </a:t>
            </a:r>
            <a:r>
              <a:rPr lang="be-BY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М. Кәрим</a:t>
            </a:r>
            <a:endParaRPr lang="ru-RU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pic>
        <p:nvPicPr>
          <p:cNvPr id="4" name="Picture 2" descr="https://cloud.prezentacii.org/18/10/89464/images/screen1.jpg"/>
          <p:cNvPicPr>
            <a:picLocks noChangeAspect="1" noChangeArrowheads="1"/>
          </p:cNvPicPr>
          <p:nvPr/>
        </p:nvPicPr>
        <p:blipFill>
          <a:blip r:embed="rId3">
            <a:duotone>
              <a:srgbClr val="31B6F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ds05.infourok.ru/uploads/ex/1183/00001182-6e89b404/hello_html_m4cd3b0a5.jpg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9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63099" y="1412776"/>
            <a:ext cx="7704858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i="1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    </a:t>
            </a:r>
          </a:p>
          <a:p>
            <a:pPr lvl="0">
              <a:lnSpc>
                <a:spcPct val="150000"/>
              </a:lnSpc>
            </a:pP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     Произведения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Шайхзады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Бабича занимают выдающееся место не только в литературе начала двадцатого века, но и 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всей 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истории 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башкирской 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поэзии. Его творческий путь продолжался менее десяти лет, произведения поэта публиковались в печати в течение всего 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четырех – пяти 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лет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</a:p>
          <a:p>
            <a:pPr lvl="0">
              <a:lnSpc>
                <a:spcPct val="150000"/>
              </a:lnSpc>
            </a:pP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     Но 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и за столь короткий творческий путь его 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стихи, баллады, эпиграммы, фельетоны, сценическая деятельность стали 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историческим 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событием в духовной жизни 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народа.  </a:t>
            </a:r>
            <a:endParaRPr lang="ru-RU" sz="2000" i="1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lvl="0">
              <a:lnSpc>
                <a:spcPct val="150000"/>
              </a:lnSpc>
            </a:pP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   </a:t>
            </a:r>
            <a:endParaRPr lang="ru-RU" sz="2000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pic>
        <p:nvPicPr>
          <p:cNvPr id="7" name="Picture 2" descr="https://sun9-58.userapi.com/WKGxeOKog6ih7DN9xDrAXBCWvn2gNXcuOJFtag/lmzmncPR35g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62" t="-5436" r="4262" b="19941"/>
          <a:stretch/>
        </p:blipFill>
        <p:spPr bwMode="auto">
          <a:xfrm>
            <a:off x="7740352" y="7142"/>
            <a:ext cx="1403647" cy="197567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237739"/>
      </p:ext>
    </p:extLst>
  </p:cSld>
  <p:clrMapOvr>
    <a:masterClrMapping/>
  </p:clrMapOvr>
  <p:transition spd="slow" advClick="0" advTm="6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5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5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aripova.a.LIBRB\Desktop\Ш. Бабич\img2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9"/>
          <a:stretch/>
        </p:blipFill>
        <p:spPr bwMode="auto">
          <a:xfrm>
            <a:off x="611560" y="1264116"/>
            <a:ext cx="3317458" cy="429825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garipova.a.LIBRB\Desktop\Ш. Бабич\img2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2" t="9126" r="1841"/>
          <a:stretch/>
        </p:blipFill>
        <p:spPr bwMode="auto">
          <a:xfrm>
            <a:off x="5175991" y="1264115"/>
            <a:ext cx="3097051" cy="429825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84696" y="5801201"/>
            <a:ext cx="406270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latin typeface="Constantia" panose="02030602050306030303" pitchFamily="18" charset="0"/>
              </a:rPr>
              <a:t> 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Бабич, 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Ш. Весенняя песнь : 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Поэзия. Проза / Ш. Бабич ; пер. с баш. Г. </a:t>
            </a:r>
            <a:r>
              <a:rPr lang="ru-RU" sz="14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Шафикова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– Уфа : </a:t>
            </a:r>
            <a:r>
              <a:rPr lang="ru-RU" sz="14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Китап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1995. – 304 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с.: </a:t>
            </a:r>
            <a:r>
              <a:rPr lang="ru-RU" sz="14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портр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5801201"/>
            <a:ext cx="43924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_Helver Bashkir" panose="020B0504020202020204" pitchFamily="34" charset="0"/>
              </a:rPr>
              <a:t> </a:t>
            </a:r>
            <a:r>
              <a:rPr lang="ru-RU" sz="12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_Helver Bashkir" panose="020B0504020202020204" pitchFamily="34" charset="0"/>
              </a:rPr>
              <a:t>   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Бабич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Ш. М. Весенняя песнь : 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стихи, проза / Ш. М. 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Бабич; 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[пер. с </a:t>
            </a:r>
            <a:r>
              <a:rPr lang="ru-RU" sz="14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башк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Г. Г. </a:t>
            </a:r>
            <a:r>
              <a:rPr lang="ru-RU" sz="14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Шафикова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; </a:t>
            </a:r>
            <a:r>
              <a:rPr lang="ru-RU" sz="14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худож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И. </a:t>
            </a:r>
            <a:r>
              <a:rPr lang="ru-RU" sz="14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Бабичев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]. – Уфа : </a:t>
            </a:r>
            <a:r>
              <a:rPr lang="ru-RU" sz="14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Китап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2015. – 296 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с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.: 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ил., </a:t>
            </a:r>
            <a:r>
              <a:rPr lang="ru-RU" sz="14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портр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</a:p>
        </p:txBody>
      </p:sp>
      <p:pic>
        <p:nvPicPr>
          <p:cNvPr id="6" name="Picture 2" descr="https://sun9-58.userapi.com/WKGxeOKog6ih7DN9xDrAXBCWvn2gNXcuOJFtag/lmzmncPR35g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62" t="-5436" r="4262" b="19941"/>
          <a:stretch/>
        </p:blipFill>
        <p:spPr bwMode="auto">
          <a:xfrm>
            <a:off x="8094186" y="7142"/>
            <a:ext cx="1049813" cy="14776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46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>
        <p:wedge/>
      </p:transition>
    </mc:Choice>
    <mc:Fallback xmlns="">
      <p:transition spd="slow" advClick="0" advTm="5000">
        <p:wedg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62066" y="188640"/>
            <a:ext cx="4752528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u="sng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</a:t>
            </a:r>
            <a:r>
              <a:rPr lang="be-BY" sz="2000" i="1" u="sng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әйехзада Бабичҡа</a:t>
            </a:r>
          </a:p>
          <a:p>
            <a:pPr algn="ctr">
              <a:lnSpc>
                <a:spcPct val="150000"/>
              </a:lnSpc>
            </a:pPr>
            <a:endParaRPr lang="ru-RU" sz="1400" i="1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Килдек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 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һинең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эҙҙәреңде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юллап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Эҙҙәреңә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баҫып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үтергә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Үтергә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лә</a:t>
            </a:r>
            <a:endParaRPr lang="ru-RU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Оло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рухың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менән</a:t>
            </a:r>
            <a:endParaRPr lang="ru-RU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Ғүмереңә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башты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эйергә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 </a:t>
            </a:r>
          </a:p>
          <a:p>
            <a:pPr algn="ctr">
              <a:lnSpc>
                <a:spcPct val="150000"/>
              </a:lnSpc>
            </a:pP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Ғүмереңә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башты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эйергә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тим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…</a:t>
            </a:r>
          </a:p>
          <a:p>
            <a:pPr algn="ctr">
              <a:lnSpc>
                <a:spcPct val="150000"/>
              </a:lnSpc>
            </a:pP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Ә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һин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егерме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дүрт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йәшеңдә</a:t>
            </a:r>
            <a:endParaRPr lang="ru-RU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Ирек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өсөн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Азат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йырың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өсөн</a:t>
            </a:r>
            <a:endParaRPr lang="ru-RU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Атылғанһың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ерҙә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йәшендәй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…</a:t>
            </a:r>
          </a:p>
          <a:p>
            <a:pPr algn="r">
              <a:lnSpc>
                <a:spcPct val="150000"/>
              </a:lnSpc>
            </a:pPr>
            <a:endParaRPr lang="be-BY" sz="2000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algn="r">
              <a:lnSpc>
                <a:spcPct val="150000"/>
              </a:lnSpc>
            </a:pPr>
            <a:r>
              <a:rPr lang="be-BY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Ҡәҙим </a:t>
            </a:r>
            <a:r>
              <a:rPr lang="be-BY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Аралбай</a:t>
            </a:r>
            <a:endParaRPr lang="ru-RU" sz="20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16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 </a:t>
            </a:r>
          </a:p>
        </p:txBody>
      </p:sp>
      <p:pic>
        <p:nvPicPr>
          <p:cNvPr id="1026" name="Picture 2" descr="https://cdn.turkaramamotoru.com/ru/kadim-aralbaj-920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0"/>
          <a:stretch/>
        </p:blipFill>
        <p:spPr bwMode="auto">
          <a:xfrm>
            <a:off x="195087" y="836712"/>
            <a:ext cx="3368801" cy="4830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sun9-58.userapi.com/WKGxeOKog6ih7DN9xDrAXBCWvn2gNXcuOJFtag/lmzmncPR35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62" t="-5436" r="4262" b="19941"/>
          <a:stretch/>
        </p:blipFill>
        <p:spPr bwMode="auto">
          <a:xfrm>
            <a:off x="7609225" y="7142"/>
            <a:ext cx="1534775" cy="21602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87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sun9-26.userapi.com/c636327/v636327755/6cb4/hNLJVV-6sB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0" r="13243" b="22837"/>
          <a:stretch/>
        </p:blipFill>
        <p:spPr bwMode="auto">
          <a:xfrm>
            <a:off x="107504" y="980728"/>
            <a:ext cx="3421140" cy="4234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51920" y="1515601"/>
            <a:ext cx="50760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Замандары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үҙгәрһә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лә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күпме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генә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Алғы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сафта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һин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әле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лә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беҙҙең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менән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!..</a:t>
            </a:r>
          </a:p>
          <a:p>
            <a:pPr>
              <a:lnSpc>
                <a:spcPct val="150000"/>
              </a:lnSpc>
            </a:pPr>
            <a:r>
              <a:rPr lang="ru-RU" sz="20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Күтәрәһең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көрәш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сәмен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йыр-моң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йәмен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! </a:t>
            </a:r>
            <a:endParaRPr lang="ru-RU" sz="2000" i="1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Ирек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тәмен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бәҫле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нурлы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һүҙең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менән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endParaRPr lang="ru-RU" sz="2000" i="1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Рухың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менән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төҫ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ташламаҫ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йөҙөң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менән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! </a:t>
            </a:r>
            <a:endParaRPr lang="ru-RU" sz="2000" i="1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Улы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ла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һин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боло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ла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һин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башҡортомдоң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!..</a:t>
            </a:r>
          </a:p>
          <a:p>
            <a:pPr>
              <a:lnSpc>
                <a:spcPct val="150000"/>
              </a:lnSpc>
            </a:pPr>
            <a:endParaRPr lang="ru-RU" sz="2000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algn="r">
              <a:lnSpc>
                <a:spcPct val="150000"/>
              </a:lnSpc>
            </a:pPr>
            <a:r>
              <a:rPr lang="ru-RU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Рауил</a:t>
            </a:r>
            <a:r>
              <a:rPr lang="ru-RU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Ни</a:t>
            </a:r>
            <a:r>
              <a:rPr lang="be-BY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ғмәтуллин</a:t>
            </a:r>
            <a:endParaRPr lang="ru-RU" sz="20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pic>
        <p:nvPicPr>
          <p:cNvPr id="6" name="Picture 2" descr="https://sun9-58.userapi.com/WKGxeOKog6ih7DN9xDrAXBCWvn2gNXcuOJFtag/lmzmncPR35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62" t="-5436" r="4262" b="19941"/>
          <a:stretch/>
        </p:blipFill>
        <p:spPr bwMode="auto">
          <a:xfrm>
            <a:off x="7609225" y="7142"/>
            <a:ext cx="1534775" cy="21602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40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7000">
        <p14:ferris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sun9-7.userapi.com/c204528/v204528560/2a3e2/XN4MX_UIgj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7" t="2214" r="53505" b="1517"/>
          <a:stretch/>
        </p:blipFill>
        <p:spPr bwMode="auto">
          <a:xfrm>
            <a:off x="179512" y="908719"/>
            <a:ext cx="3709894" cy="4896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39952" y="540836"/>
            <a:ext cx="4572000" cy="567847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2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                    </a:t>
            </a:r>
            <a:r>
              <a:rPr lang="ru-RU" sz="2400" i="1" u="sng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Бабичҡа</a:t>
            </a:r>
            <a:r>
              <a:rPr lang="ru-RU" sz="2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400" i="1" dirty="0">
                <a:solidFill>
                  <a:prstClr val="black"/>
                </a:solidFill>
                <a:latin typeface="Constantia" panose="02030602050306030303" pitchFamily="18" charset="0"/>
              </a:rPr>
              <a:t/>
            </a:r>
            <a:br>
              <a:rPr lang="ru-RU" sz="2400" i="1" dirty="0">
                <a:solidFill>
                  <a:prstClr val="black"/>
                </a:solidFill>
                <a:latin typeface="Constantia" panose="02030602050306030303" pitchFamily="18" charset="0"/>
              </a:rPr>
            </a:br>
            <a:r>
              <a:rPr lang="ru-RU" i="1" dirty="0">
                <a:solidFill>
                  <a:prstClr val="black"/>
                </a:solidFill>
                <a:latin typeface="Constantia" panose="02030602050306030303" pitchFamily="18" charset="0"/>
              </a:rPr>
              <a:t/>
            </a:r>
            <a:br>
              <a:rPr lang="ru-RU" i="1" dirty="0">
                <a:solidFill>
                  <a:prstClr val="black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Шиғырҙарың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«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кейеп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»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ҡараным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мин,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Шиғриәтең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йәнем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яуланы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Ғәййәр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рухың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бик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килешеп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китте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Мөхәббәтле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моңоң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арбаны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/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Көлә-көлә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шиғыр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ятланым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мин,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Илай-илай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шиғыр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һөйләнем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Йән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ҡылдарын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мандолина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итеп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Шул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дәүерҙең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көйөн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көйләнем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…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/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                                   </a:t>
            </a:r>
            <a:r>
              <a:rPr lang="ru-RU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 </a:t>
            </a:r>
            <a:r>
              <a:rPr lang="ru-RU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Лариса </a:t>
            </a:r>
            <a:r>
              <a:rPr lang="ru-RU" sz="20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Абдуллина</a:t>
            </a:r>
          </a:p>
        </p:txBody>
      </p:sp>
      <p:pic>
        <p:nvPicPr>
          <p:cNvPr id="4" name="Picture 2" descr="https://sun9-58.userapi.com/WKGxeOKog6ih7DN9xDrAXBCWvn2gNXcuOJFtag/lmzmncPR35g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62" t="-5436" r="4262" b="19941"/>
          <a:stretch/>
        </p:blipFill>
        <p:spPr bwMode="auto">
          <a:xfrm>
            <a:off x="7609225" y="7142"/>
            <a:ext cx="1534775" cy="21602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2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ripova.a\Desktop\бабич\img3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34522"/>
            <a:ext cx="2592288" cy="346385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Garipova.a\Desktop\бабич\img38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812" y="2087363"/>
            <a:ext cx="3528392" cy="251101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Garipova.a\Desktop\бабич\img38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060848"/>
            <a:ext cx="2511515" cy="3512366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19672" y="5907469"/>
            <a:ext cx="576433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200"/>
              </a:lnSpc>
              <a:spcAft>
                <a:spcPts val="0"/>
              </a:spcAft>
            </a:pPr>
            <a:r>
              <a:rPr lang="ru-RU" sz="3200" b="1" i="1" dirty="0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Constantia" panose="02030602050306030303" pitchFamily="18" charset="0"/>
                <a:ea typeface="Times New Roman"/>
                <a:cs typeface="Times New Roman" panose="02020603050405020304" pitchFamily="18" charset="0"/>
              </a:rPr>
              <a:t>Визитная карточка поэта</a:t>
            </a:r>
            <a:endParaRPr lang="ru-RU" sz="3200" b="1" i="1" dirty="0">
              <a:ln w="10541" cmpd="sng">
                <a:solidFill>
                  <a:srgbClr val="002060"/>
                </a:solidFill>
                <a:prstDash val="solid"/>
              </a:ln>
              <a:solidFill>
                <a:srgbClr val="00B0F0"/>
              </a:solidFill>
              <a:latin typeface="Constantia" panose="02030602050306030303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6" name="Picture 2" descr="https://sun9-58.userapi.com/WKGxeOKog6ih7DN9xDrAXBCWvn2gNXcuOJFtag/lmzmncPR35g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62" t="-5436" r="4262" b="19941"/>
          <a:stretch/>
        </p:blipFill>
        <p:spPr bwMode="auto">
          <a:xfrm>
            <a:off x="7609225" y="7142"/>
            <a:ext cx="1534775" cy="21602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76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split orient="vert"/>
      </p:transition>
    </mc:Choice>
    <mc:Fallback xmlns="">
      <p:transition spd="slow" advClick="0" advTm="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sun9-58.userapi.com/WKGxeOKog6ih7DN9xDrAXBCWvn2gNXcuOJFtag/lmzmncPR35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62" t="-5436" r="4262" b="19941"/>
          <a:stretch/>
        </p:blipFill>
        <p:spPr bwMode="auto">
          <a:xfrm>
            <a:off x="7609225" y="7142"/>
            <a:ext cx="1534775" cy="21602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99992" y="692695"/>
            <a:ext cx="4392488" cy="5678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               </a:t>
            </a:r>
            <a:r>
              <a:rPr lang="ru-RU" sz="2400" i="1" u="sng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Бабич</a:t>
            </a:r>
          </a:p>
          <a:p>
            <a:pPr>
              <a:lnSpc>
                <a:spcPct val="150000"/>
              </a:lnSpc>
            </a:pP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/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Шағирҙың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үлеме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бармы ни —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Күрәбеҙ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: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итә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бит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тантана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;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Тик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халҡым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тип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янған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йәненән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Бөгөн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дә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туҡтауһыҙ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ҡан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тама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/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Еремдең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яҙмышы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дауыллы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Көрәштең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күренмәй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аҙағы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Бергәләп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киләләр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һәр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осор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Халыҡтың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шатлығы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ғазабы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…</a:t>
            </a:r>
          </a:p>
          <a:p>
            <a:pPr>
              <a:lnSpc>
                <a:spcPct val="150000"/>
              </a:lnSpc>
            </a:pP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/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sz="20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                          </a:t>
            </a:r>
            <a:r>
              <a:rPr lang="ru-RU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Ирек</a:t>
            </a:r>
            <a:r>
              <a:rPr lang="ru-RU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Кинйәбулатов</a:t>
            </a:r>
            <a:endParaRPr lang="ru-RU" sz="20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pic>
        <p:nvPicPr>
          <p:cNvPr id="2050" name="Picture 2" descr="https://www.bashinform.ru/upload/img_res1152/ba8d1b82f27f3678/irek_kinjabulatov_ejw_115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4" t="5704" r="27432" b="-5704"/>
          <a:stretch/>
        </p:blipFill>
        <p:spPr bwMode="auto">
          <a:xfrm>
            <a:off x="323528" y="1022907"/>
            <a:ext cx="3463709" cy="49718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6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000">
        <p14:rippl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garipova.a.LIBRB\Desktop\Ш. Бабич\img24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0" b="5653"/>
          <a:stretch/>
        </p:blipFill>
        <p:spPr bwMode="auto">
          <a:xfrm>
            <a:off x="2411760" y="476672"/>
            <a:ext cx="3672408" cy="48116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5805264"/>
            <a:ext cx="7359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Халыҡ шағиры – халыҡ хәтерендә : әҙәби-тәнҡит мәҡәләләр, сығыштар, докладтар. </a:t>
            </a:r>
          </a:p>
          <a:p>
            <a:r>
              <a:rPr lang="be-BY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be-BY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– Өфө : Китап, 1996. – 128 б.</a:t>
            </a:r>
            <a:endParaRPr lang="ru-RU" sz="1400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pic>
        <p:nvPicPr>
          <p:cNvPr id="4" name="Picture 2" descr="https://sun9-58.userapi.com/WKGxeOKog6ih7DN9xDrAXBCWvn2gNXcuOJFtag/lmzmncPR35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62" t="-5436" r="4262" b="19941"/>
          <a:stretch/>
        </p:blipFill>
        <p:spPr bwMode="auto">
          <a:xfrm>
            <a:off x="7609225" y="7142"/>
            <a:ext cx="1534775" cy="21602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77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wedge/>
      </p:transition>
    </mc:Choice>
    <mc:Fallback xmlns="">
      <p:transition spd="slow" advClick="0" advTm="3000">
        <p:wedg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garipova.a.LIBRB\Desktop\Ш. Бабич\img23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0" t="8775" r="1778" b="5678"/>
          <a:stretch/>
        </p:blipFill>
        <p:spPr bwMode="auto">
          <a:xfrm>
            <a:off x="539553" y="764703"/>
            <a:ext cx="3069196" cy="46331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5744288"/>
            <a:ext cx="396044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Бикбаев, 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Р. Т. Ш</a:t>
            </a:r>
            <a:r>
              <a:rPr lang="be-BY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ә</a:t>
            </a:r>
            <a:r>
              <a:rPr lang="ru-RU" sz="14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йхзада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Бабич : </a:t>
            </a:r>
            <a:r>
              <a:rPr lang="ru-RU" sz="14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тормошо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14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һәм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14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ижады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/ 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Р. Т. 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Бикбаев. – </a:t>
            </a:r>
            <a:r>
              <a:rPr lang="ru-RU" sz="14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Өфө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: </a:t>
            </a:r>
            <a:r>
              <a:rPr lang="ru-RU" sz="14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Китап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1981. – 320  б. </a:t>
            </a:r>
            <a:endParaRPr lang="ru-RU" sz="1400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83968" y="0"/>
            <a:ext cx="4392488" cy="683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dirty="0"/>
              <a:t/>
            </a:r>
            <a:br>
              <a:rPr lang="ru-RU" sz="1600" dirty="0"/>
            </a:br>
            <a:r>
              <a:rPr lang="be-BY" sz="2200" i="1" u="sng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Шәйехзада</a:t>
            </a:r>
            <a:r>
              <a:rPr lang="ru-RU" sz="2200" i="1" u="sng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200" i="1" u="sng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Бабичҡа</a:t>
            </a:r>
            <a:r>
              <a:rPr lang="ru-RU" sz="2200" i="1" u="sng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/>
            </a:r>
            <a:br>
              <a:rPr lang="ru-RU" sz="2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Кипмәгәндәр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әле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күҙ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йәштәрең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Мәңге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кипмәҫ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инде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ул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йәштәр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Шиғриәттә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ынйы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кеүек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балҡып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Күҙ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йәштәрең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һинең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гел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йәшәр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/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Мин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уларҙа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күрәм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халҡыбыҙҙың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Урау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юлын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ауыр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көрәшен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Шәйехзада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Бабич...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Һин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бит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үҙең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Тарих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биттәренә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башҡортомдоң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Битенән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тамған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ҡанлы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күҙ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йәше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endParaRPr lang="ru-RU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                                  </a:t>
            </a:r>
            <a:endParaRPr lang="ru-RU" sz="2000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algn="r">
              <a:lnSpc>
                <a:spcPct val="150000"/>
              </a:lnSpc>
            </a:pPr>
            <a:r>
              <a:rPr lang="ru-RU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Рауил</a:t>
            </a:r>
            <a:r>
              <a:rPr lang="ru-RU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Бикбаев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/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endParaRPr lang="ru-RU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pic>
        <p:nvPicPr>
          <p:cNvPr id="5" name="Picture 2" descr="https://sun9-58.userapi.com/WKGxeOKog6ih7DN9xDrAXBCWvn2gNXcuOJFtag/lmzmncPR35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62" t="-5436" r="4262" b="19941"/>
          <a:stretch/>
        </p:blipFill>
        <p:spPr bwMode="auto">
          <a:xfrm>
            <a:off x="7956376" y="7142"/>
            <a:ext cx="1187623" cy="16716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3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14:prism isContent="1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aripova.a.LIBRB\Desktop\Ш. Бабич\img22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8"/>
          <a:stretch/>
        </p:blipFill>
        <p:spPr bwMode="auto">
          <a:xfrm>
            <a:off x="360644" y="1052736"/>
            <a:ext cx="3183971" cy="429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2300" y="5661248"/>
            <a:ext cx="35283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Шәйехзада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Бабич </a:t>
            </a:r>
            <a:r>
              <a:rPr lang="ru-RU" sz="14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хаҡында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14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иҫтәлектәр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/ [</a:t>
            </a:r>
            <a:r>
              <a:rPr lang="ru-RU" sz="14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төҙ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Р. Бикбаев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]. – </a:t>
            </a:r>
            <a:r>
              <a:rPr lang="ru-RU" sz="14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Өфө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: </a:t>
            </a:r>
            <a:r>
              <a:rPr lang="ru-RU" sz="14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Китап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1994. – 368 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б. 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endParaRPr lang="ru-RU" sz="1400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44384" y="1196752"/>
            <a:ext cx="5040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_Helver Bashkir" panose="020B0504020202020204" pitchFamily="34" charset="0"/>
              </a:rPr>
              <a:t>                                                                                     </a:t>
            </a:r>
            <a:endParaRPr lang="ru-RU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a_Helver Bashkir" panose="020B05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95936" y="1208834"/>
            <a:ext cx="4572000" cy="512448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450850" algn="just">
              <a:lnSpc>
                <a:spcPct val="150000"/>
              </a:lnSpc>
            </a:pP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Бабич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үҙенең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янып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йәшәүе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һәм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ижад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итеүе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менән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генә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түгел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,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азатлыҡ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яулау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юлында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һәләк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булыуы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менән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дә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күптәрҙең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күҙен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асып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китте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;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көрәштең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еңел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булмаясағын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,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мәкерҙең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,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яуызлыҡ­тың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,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хыянаттың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аҙым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һайын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аңдып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торасағын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иҫкәртеп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китте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,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тыуған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милләтен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уяулыҡҡа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,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берҙәмлеккә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саҡырып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китте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...  </a:t>
            </a:r>
          </a:p>
          <a:p>
            <a:pPr lvl="0" indent="241300" algn="just">
              <a:lnSpc>
                <a:spcPct val="150000"/>
              </a:lnSpc>
            </a:pP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                                                                           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                                                                   </a:t>
            </a:r>
            <a:endParaRPr lang="ru-RU" i="1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  <a:ea typeface="Times New Roman"/>
            </a:endParaRPr>
          </a:p>
          <a:p>
            <a:pPr lvl="0" indent="241300" algn="just">
              <a:lnSpc>
                <a:spcPct val="150000"/>
              </a:lnSpc>
            </a:pP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 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                                           </a:t>
            </a:r>
            <a:r>
              <a:rPr lang="ru-RU" sz="20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Рауил</a:t>
            </a:r>
            <a:r>
              <a:rPr lang="ru-RU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 </a:t>
            </a:r>
            <a:r>
              <a:rPr lang="ru-RU" sz="20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  <a:ea typeface="Times New Roman"/>
              </a:rPr>
              <a:t>Бикбаев</a:t>
            </a:r>
          </a:p>
          <a:p>
            <a:pPr lvl="0" algn="r">
              <a:lnSpc>
                <a:spcPct val="150000"/>
              </a:lnSpc>
            </a:pPr>
            <a:endParaRPr lang="ru-RU" b="1" i="1" dirty="0">
              <a:solidFill>
                <a:prstClr val="black"/>
              </a:solidFill>
              <a:latin typeface="Constantia" panose="02030602050306030303" pitchFamily="18" charset="0"/>
              <a:ea typeface="Times New Roman"/>
            </a:endParaRPr>
          </a:p>
        </p:txBody>
      </p:sp>
      <p:pic>
        <p:nvPicPr>
          <p:cNvPr id="6" name="Picture 2" descr="https://sun9-58.userapi.com/WKGxeOKog6ih7DN9xDrAXBCWvn2gNXcuOJFtag/lmzmncPR35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62" t="-5436" r="4262" b="19941"/>
          <a:stretch/>
        </p:blipFill>
        <p:spPr bwMode="auto">
          <a:xfrm>
            <a:off x="8094186" y="7142"/>
            <a:ext cx="1049813" cy="14776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44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ferris dir="l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5728" y="5733256"/>
            <a:ext cx="37702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latin typeface="Constantia" panose="02030602050306030303" pitchFamily="18" charset="0"/>
              </a:rPr>
              <a:t> 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Бикбаев, 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Р. Т. </a:t>
            </a:r>
            <a:r>
              <a:rPr lang="ru-RU" sz="14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Шайхзада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Бабич : Жизнь и творчество / Р. Т. 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Бикбаев. – Уфа 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: </a:t>
            </a:r>
            <a:r>
              <a:rPr lang="ru-RU" sz="14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Китап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sz="1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1995. – 304 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с. : ил., </a:t>
            </a:r>
            <a:r>
              <a:rPr lang="ru-RU" sz="14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портр</a:t>
            </a:r>
            <a:r>
              <a:rPr lang="ru-RU" sz="14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097847" y="248324"/>
            <a:ext cx="5040560" cy="6232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...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На горы взойду ль</a:t>
            </a:r>
          </a:p>
          <a:p>
            <a:pPr>
              <a:lnSpc>
                <a:spcPct val="150000"/>
              </a:lnSpc>
            </a:pP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под березовый гул -</a:t>
            </a:r>
          </a:p>
          <a:p>
            <a:pPr>
              <a:lnSpc>
                <a:spcPct val="150000"/>
              </a:lnSpc>
            </a:pP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Мой край лучезарен и светел.</a:t>
            </a:r>
          </a:p>
          <a:p>
            <a:pPr>
              <a:lnSpc>
                <a:spcPct val="150000"/>
              </a:lnSpc>
            </a:pP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На нищий взгляну ли башкирский</a:t>
            </a:r>
          </a:p>
          <a:p>
            <a:pPr>
              <a:lnSpc>
                <a:spcPct val="150000"/>
              </a:lnSpc>
            </a:pP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аул -</a:t>
            </a:r>
          </a:p>
          <a:p>
            <a:pPr>
              <a:lnSpc>
                <a:spcPct val="150000"/>
              </a:lnSpc>
            </a:pP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Обдаст меня тлением смерти...</a:t>
            </a:r>
          </a:p>
          <a:p>
            <a:pPr>
              <a:lnSpc>
                <a:spcPct val="150000"/>
              </a:lnSpc>
            </a:pP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...И чую надежды и счастья напев.</a:t>
            </a:r>
          </a:p>
          <a:p>
            <a:pPr>
              <a:lnSpc>
                <a:spcPct val="150000"/>
              </a:lnSpc>
            </a:pP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Далек он... Но не за горами!</a:t>
            </a:r>
          </a:p>
          <a:p>
            <a:pPr>
              <a:lnSpc>
                <a:spcPct val="150000"/>
              </a:lnSpc>
            </a:pP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И вера восходит, смиряя свой гнев,</a:t>
            </a:r>
          </a:p>
          <a:p>
            <a:pPr>
              <a:lnSpc>
                <a:spcPct val="150000"/>
              </a:lnSpc>
            </a:pP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И сердце вскипает, как пламя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/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sz="16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           «</a:t>
            </a:r>
            <a:r>
              <a:rPr lang="ru-RU" sz="17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Это стихотворение - одно из </a:t>
            </a:r>
            <a:r>
              <a:rPr lang="ru-RU" sz="17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лучших </a:t>
            </a:r>
            <a:r>
              <a:rPr lang="ru-RU" sz="17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не только в творчестве поэта, но и во всей башкирской лирике», - пишет Равиль Бикбаев в своей книге «</a:t>
            </a:r>
            <a:r>
              <a:rPr lang="ru-RU" sz="17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Шайхзада</a:t>
            </a:r>
            <a:r>
              <a:rPr lang="ru-RU" sz="17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17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Бабич</a:t>
            </a:r>
            <a:r>
              <a:rPr lang="ru-RU" sz="17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».</a:t>
            </a:r>
            <a:endParaRPr lang="ru-RU" sz="1700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pic>
        <p:nvPicPr>
          <p:cNvPr id="4098" name="Picture 2" descr="C:\Users\Garipova.a\Desktop\Рисунок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" t="4131" r="10236" b="7661"/>
          <a:stretch/>
        </p:blipFill>
        <p:spPr bwMode="auto">
          <a:xfrm>
            <a:off x="328474" y="541537"/>
            <a:ext cx="3355516" cy="490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sun9-58.userapi.com/WKGxeOKog6ih7DN9xDrAXBCWvn2gNXcuOJFtag/lmzmncPR35g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62" t="-5436" r="4262" b="19941"/>
          <a:stretch/>
        </p:blipFill>
        <p:spPr bwMode="auto">
          <a:xfrm>
            <a:off x="7812360" y="7142"/>
            <a:ext cx="1331639" cy="18743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3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split orient="vert"/>
      </p:transition>
    </mc:Choice>
    <mc:Fallback xmlns="">
      <p:transition spd="slow" advClick="0" advTm="9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ds01.infourok.ru/uploads/ex/1090/0000108f-9409d2b2/2/img1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9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картинка Р. Т. Бикбаев. Шайхзада Бабич: жизнь и творчество 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3024336" cy="458138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6040" y="573325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i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Constantia" panose="02030602050306030303" pitchFamily="18" charset="0"/>
              </a:rPr>
              <a:t>Бикбаев, Р. </a:t>
            </a:r>
            <a:r>
              <a:rPr lang="ru-RU" sz="1400" i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Constantia" panose="02030602050306030303" pitchFamily="18" charset="0"/>
              </a:rPr>
              <a:t>Т. </a:t>
            </a:r>
            <a:r>
              <a:rPr lang="ru-RU" sz="1400" i="1" dirty="0" err="1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Constantia" panose="02030602050306030303" pitchFamily="18" charset="0"/>
              </a:rPr>
              <a:t>Шайхзада</a:t>
            </a:r>
            <a:r>
              <a:rPr lang="ru-RU" sz="1400" i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ru-RU" sz="1400" i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Constantia" panose="02030602050306030303" pitchFamily="18" charset="0"/>
              </a:rPr>
              <a:t>Бабич: жизнь и творчество / Р. Т. </a:t>
            </a:r>
            <a:r>
              <a:rPr lang="ru-RU" sz="1400" i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Constantia" panose="02030602050306030303" pitchFamily="18" charset="0"/>
              </a:rPr>
              <a:t>Бикбаев. – Уфа </a:t>
            </a:r>
            <a:r>
              <a:rPr lang="ru-RU" sz="1400" i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Constantia" panose="02030602050306030303" pitchFamily="18" charset="0"/>
              </a:rPr>
              <a:t>: </a:t>
            </a:r>
            <a:r>
              <a:rPr lang="ru-RU" sz="1400" i="1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Constantia" panose="02030602050306030303" pitchFamily="18" charset="0"/>
              </a:rPr>
              <a:t>Китап</a:t>
            </a:r>
            <a:r>
              <a:rPr lang="ru-RU" sz="1400" i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Constantia" panose="02030602050306030303" pitchFamily="18" charset="0"/>
              </a:rPr>
              <a:t>, </a:t>
            </a:r>
            <a:r>
              <a:rPr lang="ru-RU" sz="1400" i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Constantia" panose="02030602050306030303" pitchFamily="18" charset="0"/>
              </a:rPr>
              <a:t>2020. – 224 </a:t>
            </a:r>
            <a:r>
              <a:rPr lang="ru-RU" sz="1400" i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Constantia" panose="02030602050306030303" pitchFamily="18" charset="0"/>
              </a:rPr>
              <a:t>с.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47456" y="1099607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 smtClean="0"/>
              <a:t>   </a:t>
            </a:r>
            <a:r>
              <a:rPr lang="ru-RU" sz="2000" i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Constantia" panose="02030602050306030303" pitchFamily="18" charset="0"/>
              </a:rPr>
              <a:t>В новой </a:t>
            </a:r>
            <a:r>
              <a:rPr lang="ru-RU" sz="2000" i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Constantia" panose="02030602050306030303" pitchFamily="18" charset="0"/>
              </a:rPr>
              <a:t>книге </a:t>
            </a:r>
            <a:r>
              <a:rPr lang="ru-RU" sz="2000" i="1" dirty="0" err="1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Constantia" panose="02030602050306030303" pitchFamily="18" charset="0"/>
              </a:rPr>
              <a:t>Р.Бикбаев</a:t>
            </a:r>
            <a:r>
              <a:rPr lang="ru-RU" sz="2000" i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Constantia" panose="02030602050306030303" pitchFamily="18" charset="0"/>
              </a:rPr>
              <a:t> вновь возвращается к изучению</a:t>
            </a:r>
            <a:r>
              <a:rPr lang="ru-RU" sz="2000" i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Constantia" panose="02030602050306030303" pitchFamily="18" charset="0"/>
              </a:rPr>
              <a:t> жизни </a:t>
            </a:r>
            <a:r>
              <a:rPr lang="ru-RU" sz="2000" i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Constantia" panose="02030602050306030303" pitchFamily="18" charset="0"/>
              </a:rPr>
              <a:t>и </a:t>
            </a:r>
            <a:r>
              <a:rPr lang="ru-RU" sz="2000" i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Constantia" panose="02030602050306030303" pitchFamily="18" charset="0"/>
              </a:rPr>
              <a:t>творчества башкирского </a:t>
            </a:r>
            <a:r>
              <a:rPr lang="ru-RU" sz="2000" i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Constantia" panose="02030602050306030303" pitchFamily="18" charset="0"/>
              </a:rPr>
              <a:t>поэта  </a:t>
            </a:r>
            <a:r>
              <a:rPr lang="ru-RU" sz="2000" i="1" dirty="0" err="1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Constantia" panose="02030602050306030303" pitchFamily="18" charset="0"/>
              </a:rPr>
              <a:t>Шайхзада</a:t>
            </a:r>
            <a:r>
              <a:rPr lang="ru-RU" sz="2000" i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Constantia" panose="02030602050306030303" pitchFamily="18" charset="0"/>
              </a:rPr>
              <a:t> Бабича, </a:t>
            </a:r>
            <a:r>
              <a:rPr lang="ru-RU" sz="2000" i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Constantia" panose="02030602050306030303" pitchFamily="18" charset="0"/>
              </a:rPr>
              <a:t>трагически погибшего в годы Гражданской войны</a:t>
            </a:r>
            <a:r>
              <a:rPr lang="ru-RU" i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Constantia" panose="02030602050306030303" pitchFamily="18" charset="0"/>
              </a:rPr>
              <a:t>. </a:t>
            </a:r>
            <a:r>
              <a:rPr lang="ru-RU" sz="2000" i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Constantia" panose="02030602050306030303" pitchFamily="18" charset="0"/>
              </a:rPr>
              <a:t>Подробно описывается среда, в которой формировался поэтический дар и закалялся характер поэта.</a:t>
            </a:r>
            <a:endParaRPr lang="ru-RU" sz="2000" i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05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6000">
        <p14:reveal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bipbap.ru/wp-content/uploads/2017/07/Nature___Seasons___Spring_Beautiful_spring_morning_069306_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colorTemperature colorTemp="47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2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i.ytimg.com/vi/zXPjHj6fgsk/maxresdefaul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46"/>
          <a:stretch/>
        </p:blipFill>
        <p:spPr bwMode="auto">
          <a:xfrm>
            <a:off x="4497144" y="3432"/>
            <a:ext cx="467606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3573016"/>
            <a:ext cx="3702104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be-BY" sz="7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anose="02030602050306030303" pitchFamily="18" charset="0"/>
              </a:rPr>
              <a:t>Память</a:t>
            </a:r>
            <a:endParaRPr lang="ru-RU" sz="72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2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dissolve/>
      </p:transition>
    </mc:Choice>
    <mc:Fallback xmlns="">
      <p:transition spd="slow" advClick="0" advTm="2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un9-17.userapi.com/c858524/v858524901/941fe/O-VS37jHauw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9" t="2537" r="53770" b="2301"/>
          <a:stretch/>
        </p:blipFill>
        <p:spPr bwMode="auto">
          <a:xfrm>
            <a:off x="395536" y="764704"/>
            <a:ext cx="3828137" cy="5040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27984" y="433089"/>
            <a:ext cx="4572000" cy="604780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dirty="0">
                <a:solidFill>
                  <a:prstClr val="black"/>
                </a:solidFill>
              </a:rPr>
              <a:t/>
            </a:r>
            <a:br>
              <a:rPr lang="ru-RU" dirty="0">
                <a:solidFill>
                  <a:prstClr val="black"/>
                </a:solidFill>
              </a:rPr>
            </a:br>
            <a:r>
              <a:rPr lang="ru-RU" sz="2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Бабич </a:t>
            </a:r>
            <a:r>
              <a:rPr lang="ru-RU" sz="24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өнө</a:t>
            </a:r>
            <a:endParaRPr lang="ru-RU" sz="2400" i="1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/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Ай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нурына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манып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йырҙар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теҙҙем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Халҡым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өсөн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тинем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яҙғаным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Нур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өләшеп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ҡараңғыла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ҡалдым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Мин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бисара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–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Шәйехзадамын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/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Дан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татыным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Уртаһында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булдым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Ел-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дауылдың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бәлә-ҡазаның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Илем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өсөн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ҡаныма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сәсәп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ауҙым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Үкенмәйем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Шәйехзадамын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</a:p>
          <a:p>
            <a:pPr lvl="0" algn="ctr">
              <a:lnSpc>
                <a:spcPct val="150000"/>
              </a:lnSpc>
            </a:pPr>
            <a:r>
              <a:rPr lang="be-BY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endParaRPr lang="ru-RU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                                                       </a:t>
            </a:r>
            <a:r>
              <a:rPr lang="be-BY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М. Кәрим</a:t>
            </a:r>
            <a:endParaRPr lang="ru-RU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pic>
        <p:nvPicPr>
          <p:cNvPr id="4" name="Picture 2" descr="https://cloud.prezentacii.org/18/10/89464/images/screen1.jpg"/>
          <p:cNvPicPr>
            <a:picLocks noChangeAspect="1" noChangeArrowheads="1"/>
          </p:cNvPicPr>
          <p:nvPr/>
        </p:nvPicPr>
        <p:blipFill>
          <a:blip r:embed="rId3">
            <a:duotone>
              <a:srgbClr val="31B6F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ds05.infourok.ru/uploads/ex/1183/00001182-6e89b404/hello_html_m4cd3b0a5.jpg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" y="2799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3865" y="436285"/>
            <a:ext cx="8419010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7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17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    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В 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1993 году режиссёр Малик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Якшимбетов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снял документальный фильм «На камне кровь моя густая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», посвященный </a:t>
            </a:r>
            <a:r>
              <a:rPr lang="ru-RU" sz="20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Шайхзаде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Бабичу.</a:t>
            </a:r>
            <a:endParaRPr lang="ru-RU" sz="2000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   Школе 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д.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Асяново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Дюртюлинского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района и 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башкирской гимназии с. Зилаир 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Зилаирского района присвоено 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имя </a:t>
            </a:r>
            <a:r>
              <a:rPr lang="ru-RU" sz="20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Шайхзады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Бабича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  Установлены 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мемориальные доски 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с именем </a:t>
            </a:r>
            <a:r>
              <a:rPr lang="ru-RU" sz="20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Шайхзады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Бабича на 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здании медресе «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Галия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» </a:t>
            </a:r>
            <a:r>
              <a:rPr lang="ru-RU" sz="20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г.Уфе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и здании 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с. 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Зилаир.</a:t>
            </a:r>
            <a:endParaRPr lang="ru-RU" sz="2000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lvl="0">
              <a:lnSpc>
                <a:spcPct val="150000"/>
              </a:lnSpc>
            </a:pP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  Улицы 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многих населённых пунктов Башкортостана носят имя </a:t>
            </a:r>
            <a:endParaRPr lang="ru-RU" sz="2000" i="1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lvl="0">
              <a:lnSpc>
                <a:spcPct val="150000"/>
              </a:lnSpc>
            </a:pPr>
            <a:r>
              <a:rPr lang="ru-RU" sz="20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Шайхзады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Бабича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   В 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2017 году режиссёр Булат Юсупов снял художественный фильм «Бабич» о великом башкирском поэте и общественно-политическом деятеле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Шайхзаде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Бабиче. </a:t>
            </a:r>
            <a:endParaRPr lang="ru-RU" sz="2000" i="1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lvl="0">
              <a:lnSpc>
                <a:spcPct val="150000"/>
              </a:lnSpc>
            </a:pP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   В 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фильме роль поэта исполнил 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актёр Молодежного театра </a:t>
            </a:r>
          </a:p>
          <a:p>
            <a:pPr lvl="0">
              <a:lnSpc>
                <a:spcPct val="150000"/>
              </a:lnSpc>
            </a:pP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им. М. </a:t>
            </a:r>
            <a:r>
              <a:rPr lang="ru-RU" sz="20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Карима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Ильгиз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Тагиров.</a:t>
            </a:r>
          </a:p>
          <a:p>
            <a:pPr lvl="0">
              <a:lnSpc>
                <a:spcPct val="150000"/>
              </a:lnSpc>
            </a:pP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endParaRPr lang="ru-RU" sz="2000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566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window dir="vert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888432" cy="2907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6420" y="5589240"/>
            <a:ext cx="8136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 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Бюсты 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поэта 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установлены в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Асяново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Дюртюлинском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районе,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г.Сибае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с.Зилаире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и в родовом селении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Бабичевых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дер.Кигазытамаково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Мишкинском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районе 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Башкортостана.</a:t>
            </a:r>
          </a:p>
        </p:txBody>
      </p:sp>
      <p:pic>
        <p:nvPicPr>
          <p:cNvPr id="4" name="Picture 2" descr="hello_html_1c2ae91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5" t="21687" r="12674"/>
          <a:stretch/>
        </p:blipFill>
        <p:spPr bwMode="auto">
          <a:xfrm>
            <a:off x="4572000" y="2060848"/>
            <a:ext cx="4176464" cy="3285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sun9-58.userapi.com/WKGxeOKog6ih7DN9xDrAXBCWvn2gNXcuOJFtag/lmzmncPR35g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62" t="-5436" r="4262" b="19941"/>
          <a:stretch/>
        </p:blipFill>
        <p:spPr bwMode="auto">
          <a:xfrm>
            <a:off x="7956376" y="7142"/>
            <a:ext cx="1187623" cy="16716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55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ferris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rbsmi.ru/upload/iblock/0e8/0e8728fc72c2e395d7fbc4416e19ea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50"/>
          <a:stretch/>
        </p:blipFill>
        <p:spPr bwMode="auto">
          <a:xfrm>
            <a:off x="-1" y="-19959"/>
            <a:ext cx="9144001" cy="689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4941168"/>
            <a:ext cx="36674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28 июня 2019 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году</a:t>
            </a:r>
            <a:endParaRPr lang="ru-RU" sz="2000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algn="ctr"/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в </a:t>
            </a:r>
            <a:r>
              <a:rPr lang="ru-RU" sz="20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г.Уфе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открыли памятник башкирскому поэту и общественному деятелю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Шайхзаде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Бабичу</a:t>
            </a:r>
            <a:endParaRPr lang="ru-RU" sz="2000" i="1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63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:dissolve/>
      </p:transition>
    </mc:Choice>
    <mc:Fallback xmlns="">
      <p:transition spd="slow" advClick="0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sun9-15.userapi.com/c630527/v630527987/388a9/qifPHb5il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37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sun9-58.userapi.com/WKGxeOKog6ih7DN9xDrAXBCWvn2gNXcuOJFtag/lmzmncPR35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62" t="-5436" r="4262" b="19941"/>
          <a:stretch/>
        </p:blipFill>
        <p:spPr bwMode="auto">
          <a:xfrm>
            <a:off x="7609225" y="7142"/>
            <a:ext cx="1534775" cy="21602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50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bash.rbsmi.ru/upload/iblock/0b9/0b9260e8d4ad115fe54c3b3924e67ec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25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10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Bar dir="vert"/>
      </p:transition>
    </mc:Choice>
    <mc:Fallback xmlns="">
      <p:transition spd="slow" advClick="0" advTm="3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ello_html_5e054a7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7" t="22133" r="13538" b="12581"/>
          <a:stretch/>
        </p:blipFill>
        <p:spPr bwMode="auto">
          <a:xfrm>
            <a:off x="288679" y="1484784"/>
            <a:ext cx="4420417" cy="288032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1501" y="5445224"/>
            <a:ext cx="84597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На 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родине 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поэта – д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Асяново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Дюртюлинском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районе,</a:t>
            </a:r>
            <a:endParaRPr lang="ru-RU" sz="2000" i="1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в 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1995 году был открыт музей </a:t>
            </a:r>
            <a:r>
              <a:rPr lang="ru-RU" sz="20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Шайхзады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Бабича.</a:t>
            </a:r>
            <a:endParaRPr lang="ru-RU" sz="2000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pic>
        <p:nvPicPr>
          <p:cNvPr id="6" name="Picture 2" descr="C:\Users\garipova.a.LIBRB\Desktop\Ш. Бабич\img23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1"/>
          <a:stretch/>
        </p:blipFill>
        <p:spPr bwMode="auto">
          <a:xfrm>
            <a:off x="5292080" y="652429"/>
            <a:ext cx="3253402" cy="454502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82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000">
        <p14:pan dir="u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Медресе Галия (Уфа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63688" y="6067010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В 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1911 – 1916 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гг. 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поэт учился 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в медресе «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Галия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» 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в г. 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Уфе.</a:t>
            </a:r>
          </a:p>
        </p:txBody>
      </p:sp>
    </p:spTree>
    <p:extLst>
      <p:ext uri="{BB962C8B-B14F-4D97-AF65-F5344CB8AC3E}">
        <p14:creationId xmlns:p14="http://schemas.microsoft.com/office/powerpoint/2010/main" val="149425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bashinform.ru/upload/img_res1280/e5ad1c7cdf7b3a64/IMG_0156_JPG_ejw_12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60848"/>
            <a:ext cx="6840760" cy="455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4525" y="188640"/>
            <a:ext cx="81369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sz="2400" i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Constantia" panose="02030602050306030303" pitchFamily="18" charset="0"/>
              </a:rPr>
              <a:t>    В </a:t>
            </a:r>
            <a:r>
              <a:rPr lang="ru-RU" sz="2400" i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Constantia" panose="02030602050306030303" pitchFamily="18" charset="0"/>
              </a:rPr>
              <a:t>1995 году Правительство Республики Башкортостан учредило </a:t>
            </a:r>
            <a:r>
              <a:rPr lang="ru-RU" sz="2400" i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Constantia" panose="02030602050306030303" pitchFamily="18" charset="0"/>
              </a:rPr>
              <a:t>Государственную </a:t>
            </a:r>
            <a:r>
              <a:rPr lang="ru-RU" sz="2400" i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Constantia" panose="02030602050306030303" pitchFamily="18" charset="0"/>
              </a:rPr>
              <a:t>молодёжную премию имени </a:t>
            </a:r>
            <a:r>
              <a:rPr lang="ru-RU" sz="2400" i="1" dirty="0" err="1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Constantia" panose="02030602050306030303" pitchFamily="18" charset="0"/>
              </a:rPr>
              <a:t>Шайхзады</a:t>
            </a:r>
            <a:r>
              <a:rPr lang="ru-RU" sz="2400" i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Constantia" panose="02030602050306030303" pitchFamily="18" charset="0"/>
              </a:rPr>
              <a:t> Бабича.</a:t>
            </a:r>
          </a:p>
        </p:txBody>
      </p:sp>
    </p:spTree>
    <p:extLst>
      <p:ext uri="{BB962C8B-B14F-4D97-AF65-F5344CB8AC3E}">
        <p14:creationId xmlns:p14="http://schemas.microsoft.com/office/powerpoint/2010/main" val="157673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0/08/%D0%91%D0%B8%D0%B1%D0%BB%D0%B8%D0%BE%D1%82%D0%B5%D0%BA%D0%B0_15_%D0%B1%D0%B0%D1%88%D0%BA%D0%B8%D1%80%D1%81%D0%BA%D0%BE%D0%B9_%D0%B8_%D1%82%D0%B0%D1%82%D0%B0%D1%80%D1%81%D0%BA%D0%BE%D0%B9_%D0%BB%D0%B8%D1%82%D0%B5%D1%80%D0%B0%D1%82%D1%83%D1%80%D1%8B_%28%D0%A7%D0%B5%D0%BB%D1%8F%D0%B1%D0%B8%D0%BD%D1%81%D0%BA%29_f001.jpg/500px-%D0%91%D0%B8%D0%B1%D0%BB%D0%B8%D0%BE%D1%82%D0%B5%D0%BA%D0%B0_15_%D0%B1%D0%B0%D1%88%D0%BA%D0%B8%D1%80%D1%81%D0%BA%D0%BE%D0%B9_%D0%B8_%D1%82%D0%B0%D1%82%D0%B0%D1%80%D1%81%D0%BA%D0%BE%D0%B9_%D0%BB%D0%B8%D1%82%D0%B5%D1%80%D0%B0%D1%82%D1%83%D1%80%D1%8B_%28%D0%A7%D0%B5%D0%BB%D1%8F%D0%B1%D0%B8%D0%BD%D1%81%D0%BA%29_f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1751" cy="687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5238330"/>
            <a:ext cx="82809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anose="02030602050306030303" pitchFamily="18" charset="0"/>
              </a:rPr>
              <a:t>В г. Челябинске располагается </a:t>
            </a:r>
          </a:p>
          <a:p>
            <a:pPr lvl="0" algn="ctr"/>
            <a:r>
              <a:rPr lang="ru-RU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anose="02030602050306030303" pitchFamily="18" charset="0"/>
              </a:rPr>
              <a:t>библиотека башкирской и татарской литературы имени  Ш. 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anose="02030602050306030303" pitchFamily="18" charset="0"/>
              </a:rPr>
              <a:t>Бабича</a:t>
            </a:r>
            <a:endParaRPr lang="ru-RU" sz="2800" i="1" dirty="0">
              <a:ln w="18415" cmpd="sng">
                <a:solidFill>
                  <a:srgbClr val="FFFFFF"/>
                </a:solidFill>
                <a:prstDash val="solid"/>
              </a:ln>
              <a:solidFill>
                <a:prstClr val="white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31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upload.wikimedia.org/wikipedia/commons/0/0d/%D0%A8%D0%B0%D0%BA%D0%B8%D1%80%D0%B4%D1%8B_%D0%BC%D0%B5%D0%B4%D1%80%D0%B5%D1%81%D0%B5_%D0%93%D0%B0%D0%BB%D0%B8%D1%8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05428" cy="550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9672" y="5877272"/>
            <a:ext cx="6192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Шәйехзада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Бабич </a:t>
            </a:r>
            <a:r>
              <a:rPr lang="ru-RU" i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onstantia" panose="02030602050306030303" pitchFamily="18" charset="0"/>
              </a:rPr>
              <a:t>«</a:t>
            </a:r>
            <a:r>
              <a:rPr lang="ru-RU" i="1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onstantia" panose="02030602050306030303" pitchFamily="18" charset="0"/>
                <a:hlinkClick r:id="rId3" tooltip="Ғәлиә мәҙрәсәһе"/>
              </a:rPr>
              <a:t>Ғәлиә</a:t>
            </a:r>
            <a:r>
              <a:rPr lang="ru-RU" i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onstantia" panose="02030602050306030303" pitchFamily="18" charset="0"/>
                <a:hlinkClick r:id="rId3" tooltip="Ғәлиә мәҙрәсәһе"/>
              </a:rPr>
              <a:t>»</a:t>
            </a:r>
            <a:r>
              <a:rPr lang="ru-RU" i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onstantia" panose="02030602050306030303" pitchFamily="18" charset="0"/>
              </a:rPr>
              <a:t> 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мәҙрәсәһе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шәкерттәре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араһында</a:t>
            </a:r>
            <a:endParaRPr lang="ru-RU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34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un9-17.userapi.com/c858524/v858524901/941fe/O-VS37jHauw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9" t="2537" r="53770" b="2301"/>
          <a:stretch/>
        </p:blipFill>
        <p:spPr bwMode="auto">
          <a:xfrm>
            <a:off x="395536" y="764704"/>
            <a:ext cx="3828137" cy="5040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27984" y="433089"/>
            <a:ext cx="4572000" cy="604780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dirty="0">
                <a:solidFill>
                  <a:prstClr val="black"/>
                </a:solidFill>
              </a:rPr>
              <a:t/>
            </a:r>
            <a:br>
              <a:rPr lang="ru-RU" dirty="0">
                <a:solidFill>
                  <a:prstClr val="black"/>
                </a:solidFill>
              </a:rPr>
            </a:br>
            <a:r>
              <a:rPr lang="ru-RU" sz="2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Бабич </a:t>
            </a:r>
            <a:r>
              <a:rPr lang="ru-RU" sz="24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өнө</a:t>
            </a:r>
            <a:endParaRPr lang="ru-RU" sz="2400" i="1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/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Ай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нурына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манып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йырҙар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теҙҙем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Халҡым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өсөн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тинем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яҙғаным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Нур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өләшеп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ҡараңғыла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ҡалдым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Мин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бисара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–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Шәйехзадамын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/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Дан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татыным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Уртаһында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булдым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Ел-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дауылдың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бәлә-ҡазаның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Илем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өсөн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ҡаныма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сәсәп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ауҙым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Үкенмәйем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Шәйехзадамын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</a:p>
          <a:p>
            <a:pPr lvl="0" algn="ctr">
              <a:lnSpc>
                <a:spcPct val="150000"/>
              </a:lnSpc>
            </a:pPr>
            <a:r>
              <a:rPr lang="be-BY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endParaRPr lang="ru-RU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                                                       </a:t>
            </a:r>
            <a:r>
              <a:rPr lang="be-BY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М. Кәрим</a:t>
            </a:r>
            <a:endParaRPr lang="ru-RU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pic>
        <p:nvPicPr>
          <p:cNvPr id="4" name="Picture 2" descr="https://cloud.prezentacii.org/18/10/89464/images/screen1.jpg"/>
          <p:cNvPicPr>
            <a:picLocks noChangeAspect="1" noChangeArrowheads="1"/>
          </p:cNvPicPr>
          <p:nvPr/>
        </p:nvPicPr>
        <p:blipFill>
          <a:blip r:embed="rId3">
            <a:duotone>
              <a:srgbClr val="31B6F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ds05.infourok.ru/uploads/ex/1183/00001182-6e89b404/hello_html_m4cd3b0a5.jpg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46585" y="433952"/>
            <a:ext cx="8789911" cy="6232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>     </a:t>
            </a:r>
            <a:r>
              <a:rPr lang="ru-RU" sz="19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Шайхзада</a:t>
            </a:r>
            <a:r>
              <a:rPr lang="ru-RU" sz="19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19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Мухаметзакирович</a:t>
            </a:r>
            <a:r>
              <a:rPr lang="ru-RU" sz="19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Бабич родился 2 января 1895 года </a:t>
            </a:r>
            <a:endParaRPr lang="ru-RU" sz="1900" i="1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9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19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в селе </a:t>
            </a:r>
            <a:r>
              <a:rPr lang="ru-RU" sz="19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Асяново</a:t>
            </a:r>
            <a:r>
              <a:rPr lang="ru-RU" sz="19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19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Бирского</a:t>
            </a:r>
            <a:r>
              <a:rPr lang="ru-RU" sz="19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уезда Уфимской </a:t>
            </a:r>
            <a:r>
              <a:rPr lang="ru-RU" sz="19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губернии</a:t>
            </a:r>
          </a:p>
          <a:p>
            <a:pPr>
              <a:lnSpc>
                <a:spcPct val="150000"/>
              </a:lnSpc>
            </a:pPr>
            <a:r>
              <a:rPr lang="ru-RU" sz="19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19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(ныне </a:t>
            </a:r>
            <a:r>
              <a:rPr lang="ru-RU" sz="19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- </a:t>
            </a:r>
            <a:r>
              <a:rPr lang="ru-RU" sz="19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Дюртюлинский</a:t>
            </a:r>
            <a:r>
              <a:rPr lang="ru-RU" sz="19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19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район Башкортостана). </a:t>
            </a:r>
          </a:p>
          <a:p>
            <a:pPr>
              <a:lnSpc>
                <a:spcPct val="150000"/>
              </a:lnSpc>
            </a:pPr>
            <a:r>
              <a:rPr lang="ru-RU" sz="19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19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    Отец </a:t>
            </a:r>
            <a:r>
              <a:rPr lang="ru-RU" sz="19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его, указной мулла с. </a:t>
            </a:r>
            <a:r>
              <a:rPr lang="ru-RU" sz="19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Асяново</a:t>
            </a:r>
            <a:r>
              <a:rPr lang="ru-RU" sz="19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19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Мухаметзакир</a:t>
            </a:r>
            <a:r>
              <a:rPr lang="ru-RU" sz="19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был из известного рода </a:t>
            </a:r>
            <a:r>
              <a:rPr lang="ru-RU" sz="19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Бабичевых</a:t>
            </a:r>
            <a:r>
              <a:rPr lang="ru-RU" sz="19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endParaRPr lang="ru-RU" sz="1900" i="1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9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19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   Начальное </a:t>
            </a:r>
            <a:r>
              <a:rPr lang="ru-RU" sz="19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образование получил в родной деревне, в медресе у своего отца </a:t>
            </a:r>
            <a:r>
              <a:rPr lang="ru-RU" sz="19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Мухаметзакира</a:t>
            </a:r>
            <a:r>
              <a:rPr lang="ru-RU" sz="19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– указного </a:t>
            </a:r>
            <a:r>
              <a:rPr lang="ru-RU" sz="19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муллы </a:t>
            </a:r>
            <a:r>
              <a:rPr lang="ru-RU" sz="19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Асянского</a:t>
            </a:r>
            <a:r>
              <a:rPr lang="ru-RU" sz="19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19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махалля</a:t>
            </a:r>
            <a:r>
              <a:rPr lang="ru-RU" sz="19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endParaRPr lang="ru-RU" sz="1900" i="1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9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19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  В </a:t>
            </a:r>
            <a:r>
              <a:rPr lang="ru-RU" sz="19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1910 году он уехал в казахские степи, обучал детей казахов</a:t>
            </a:r>
            <a:r>
              <a:rPr lang="ru-RU" sz="19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sz="19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19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 В 1911 – 1916 </a:t>
            </a:r>
            <a:r>
              <a:rPr lang="ru-RU" sz="19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годах учился в медресе «</a:t>
            </a:r>
            <a:r>
              <a:rPr lang="ru-RU" sz="19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Галия</a:t>
            </a:r>
            <a:r>
              <a:rPr lang="ru-RU" sz="19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» в Уфе. В годы учёбы </a:t>
            </a:r>
            <a:endParaRPr lang="ru-RU" sz="1900" i="1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9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</a:t>
            </a:r>
            <a:r>
              <a:rPr lang="ru-RU" sz="19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Бабич глубоко увлекся литературой, участвовал в литературных и музыкальных кружках, печатался в рукописном журнале медресе «</a:t>
            </a:r>
            <a:r>
              <a:rPr lang="ru-RU" sz="19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Парлак</a:t>
            </a:r>
            <a:r>
              <a:rPr lang="ru-RU" sz="19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».</a:t>
            </a:r>
          </a:p>
          <a:p>
            <a:pPr>
              <a:lnSpc>
                <a:spcPct val="150000"/>
              </a:lnSpc>
            </a:pPr>
            <a:r>
              <a:rPr lang="ru-RU" sz="19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19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  </a:t>
            </a:r>
            <a:r>
              <a:rPr lang="ru-RU" sz="19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После окончания учёбы он уехал в Троицк, работал учителем, одновременно сотрудничал в журнале «</a:t>
            </a:r>
            <a:r>
              <a:rPr lang="ru-RU" sz="19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Акмулла</a:t>
            </a:r>
            <a:r>
              <a:rPr lang="ru-RU" sz="19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».</a:t>
            </a:r>
          </a:p>
          <a:p>
            <a:pPr>
              <a:lnSpc>
                <a:spcPct val="150000"/>
              </a:lnSpc>
            </a:pPr>
            <a:endParaRPr lang="ru-RU" sz="1900" i="1" dirty="0">
              <a:latin typeface="Constantia" panose="02030602050306030303" pitchFamily="18" charset="0"/>
            </a:endParaRPr>
          </a:p>
        </p:txBody>
      </p:sp>
      <p:pic>
        <p:nvPicPr>
          <p:cNvPr id="7" name="Picture 2" descr="https://sun9-58.userapi.com/WKGxeOKog6ih7DN9xDrAXBCWvn2gNXcuOJFtag/lmzmncPR35g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62" t="-5436" r="4262" b="19941"/>
          <a:stretch/>
        </p:blipFill>
        <p:spPr bwMode="auto">
          <a:xfrm>
            <a:off x="7812360" y="7141"/>
            <a:ext cx="1331639" cy="187432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02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ferris dir="l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un9-17.userapi.com/c858524/v858524901/941fe/O-VS37jHauw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9" t="2537" r="53770" b="2301"/>
          <a:stretch/>
        </p:blipFill>
        <p:spPr bwMode="auto">
          <a:xfrm>
            <a:off x="395536" y="764704"/>
            <a:ext cx="3828137" cy="5040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27984" y="433089"/>
            <a:ext cx="4572000" cy="604780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dirty="0">
                <a:solidFill>
                  <a:prstClr val="black"/>
                </a:solidFill>
              </a:rPr>
              <a:t/>
            </a:r>
            <a:br>
              <a:rPr lang="ru-RU" dirty="0">
                <a:solidFill>
                  <a:prstClr val="black"/>
                </a:solidFill>
              </a:rPr>
            </a:br>
            <a:r>
              <a:rPr lang="ru-RU" sz="2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Бабич </a:t>
            </a:r>
            <a:r>
              <a:rPr lang="ru-RU" sz="24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өнө</a:t>
            </a:r>
            <a:endParaRPr lang="ru-RU" sz="2400" i="1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/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Ай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нурына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манып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йырҙар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теҙҙем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Халҡым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өсөн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тинем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яҙғаным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Нур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өләшеп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ҡараңғыла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ҡалдым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Мин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бисара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–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Шәйехзадамын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/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Дан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татыным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Уртаһында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булдым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Ел-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дауылдың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бәлә-ҡазаның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Илем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өсөн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ҡаныма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сәсәп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ауҙым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Үкенмәйем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Шәйехзадамын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</a:p>
          <a:p>
            <a:pPr lvl="0" algn="ctr">
              <a:lnSpc>
                <a:spcPct val="150000"/>
              </a:lnSpc>
            </a:pPr>
            <a:r>
              <a:rPr lang="be-BY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endParaRPr lang="ru-RU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                                                       </a:t>
            </a:r>
            <a:r>
              <a:rPr lang="be-BY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М. Кәрим</a:t>
            </a:r>
            <a:endParaRPr lang="ru-RU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pic>
        <p:nvPicPr>
          <p:cNvPr id="4" name="Picture 2" descr="https://cloud.prezentacii.org/18/10/89464/images/screen1.jpg"/>
          <p:cNvPicPr>
            <a:picLocks noChangeAspect="1" noChangeArrowheads="1"/>
          </p:cNvPicPr>
          <p:nvPr/>
        </p:nvPicPr>
        <p:blipFill>
          <a:blip r:embed="rId3">
            <a:duotone>
              <a:srgbClr val="31B6F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ds05.infourok.ru/uploads/ex/1183/00001182-6e89b404/hello_html_m4cd3b0a5.jpg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433089"/>
            <a:ext cx="8424936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   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В летние 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месяцы 1917 года 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находился 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в </a:t>
            </a:r>
            <a:r>
              <a:rPr lang="ru-RU" sz="20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г.Уфе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затем переехал в </a:t>
            </a:r>
            <a:r>
              <a:rPr lang="ru-RU" sz="20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г.Оренбург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где на первых порах работал в сатирическом журнале «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Кармак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» («Удочка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»).</a:t>
            </a:r>
          </a:p>
          <a:p>
            <a:pPr lvl="0">
              <a:lnSpc>
                <a:spcPct val="150000"/>
              </a:lnSpc>
            </a:pP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</a:p>
          <a:p>
            <a:pPr lvl="0">
              <a:lnSpc>
                <a:spcPct val="150000"/>
              </a:lnSpc>
            </a:pP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    С 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осени 1917 года Ш. Бабич участник башкирского национального движения, секретарь Башкирского областного (центрального) </a:t>
            </a:r>
            <a:endParaRPr lang="ru-RU" sz="2000" i="1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lvl="0">
              <a:lnSpc>
                <a:spcPct val="150000"/>
              </a:lnSpc>
            </a:pPr>
            <a:r>
              <a:rPr lang="ru-RU" sz="20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шуро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(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совета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)  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Автономного Башкортостана, 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редактор 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газеты «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Башкорт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», 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руководитель  молодёжной  организации  башкир 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«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Тулкын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» («Волна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»).</a:t>
            </a:r>
          </a:p>
          <a:p>
            <a:pPr lvl="0">
              <a:lnSpc>
                <a:spcPct val="150000"/>
              </a:lnSpc>
            </a:pPr>
            <a:endParaRPr lang="ru-RU" sz="2000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lvl="0">
              <a:lnSpc>
                <a:spcPct val="150000"/>
              </a:lnSpc>
            </a:pP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   В 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1918—1919 годах работает военным корреспондентом в башкирском войске.</a:t>
            </a:r>
          </a:p>
          <a:p>
            <a:pPr lvl="0">
              <a:lnSpc>
                <a:spcPct val="150000"/>
              </a:lnSpc>
            </a:pPr>
            <a:endParaRPr lang="ru-RU" sz="2000" i="1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pic>
        <p:nvPicPr>
          <p:cNvPr id="7" name="Picture 2" descr="https://sun9-58.userapi.com/WKGxeOKog6ih7DN9xDrAXBCWvn2gNXcuOJFtag/lmzmncPR35g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62" t="-5436" r="4262" b="19941"/>
          <a:stretch/>
        </p:blipFill>
        <p:spPr bwMode="auto">
          <a:xfrm>
            <a:off x="8094186" y="7142"/>
            <a:ext cx="1049813" cy="14776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12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000">
        <p14:window dir="vert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un9-17.userapi.com/c858524/v858524901/941fe/O-VS37jHauw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9" t="2537" r="53770" b="2301"/>
          <a:stretch/>
        </p:blipFill>
        <p:spPr bwMode="auto">
          <a:xfrm>
            <a:off x="395536" y="764704"/>
            <a:ext cx="3828137" cy="5040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27984" y="433089"/>
            <a:ext cx="4572000" cy="604780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dirty="0">
                <a:solidFill>
                  <a:prstClr val="black"/>
                </a:solidFill>
              </a:rPr>
              <a:t/>
            </a:r>
            <a:br>
              <a:rPr lang="ru-RU" dirty="0">
                <a:solidFill>
                  <a:prstClr val="black"/>
                </a:solidFill>
              </a:rPr>
            </a:br>
            <a:r>
              <a:rPr lang="ru-RU" sz="2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Бабич </a:t>
            </a:r>
            <a:r>
              <a:rPr lang="ru-RU" sz="24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өнө</a:t>
            </a:r>
            <a:endParaRPr lang="ru-RU" sz="2400" i="1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/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Ай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нурына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манып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йырҙар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теҙҙем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Халҡым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өсөн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тинем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яҙғаным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Нур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өләшеп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ҡараңғыла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ҡалдым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Мин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бисара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–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Шәйехзадамын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/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Дан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татыным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Уртаһында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булдым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Ел-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дауылдың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бәлә-ҡазаның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Илем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өсөн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ҡаныма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сәсәп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ауҙым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Үкенмәйем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Шәйехзадамын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</a:p>
          <a:p>
            <a:pPr lvl="0" algn="ctr">
              <a:lnSpc>
                <a:spcPct val="150000"/>
              </a:lnSpc>
            </a:pPr>
            <a:r>
              <a:rPr lang="be-BY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endParaRPr lang="ru-RU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                                                       </a:t>
            </a:r>
            <a:r>
              <a:rPr lang="be-BY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М. Кәрим</a:t>
            </a:r>
            <a:endParaRPr lang="ru-RU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pic>
        <p:nvPicPr>
          <p:cNvPr id="4" name="Picture 2" descr="https://cloud.prezentacii.org/18/10/89464/images/screen1.jpg"/>
          <p:cNvPicPr>
            <a:picLocks noChangeAspect="1" noChangeArrowheads="1"/>
          </p:cNvPicPr>
          <p:nvPr/>
        </p:nvPicPr>
        <p:blipFill>
          <a:blip r:embed="rId3">
            <a:duotone>
              <a:srgbClr val="31B6F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ds05.infourok.ru/uploads/ex/1183/00001182-6e89b404/hello_html_m4cd3b0a5.jpg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0129" y="1052736"/>
            <a:ext cx="8064896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i="1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    </a:t>
            </a:r>
          </a:p>
          <a:p>
            <a:pPr lvl="0">
              <a:lnSpc>
                <a:spcPct val="150000"/>
              </a:lnSpc>
            </a:pP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      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25  февраля  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1919 года 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назначается  сотрудником  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отдела башкирской советской 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печати 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Башревкома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</a:t>
            </a:r>
          </a:p>
          <a:p>
            <a:pPr lvl="0">
              <a:lnSpc>
                <a:spcPct val="150000"/>
              </a:lnSpc>
            </a:pPr>
            <a:endParaRPr lang="ru-RU" sz="2000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lvl="0">
              <a:lnSpc>
                <a:spcPct val="150000"/>
              </a:lnSpc>
            </a:pP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	</a:t>
            </a:r>
            <a:r>
              <a:rPr lang="ru-RU" sz="20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Шайхзада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Бабич 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пал 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одним из многих жертв кровавой Гражданской войны. 28 марта 1919 года при перевозке типографии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Башревкома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в Оренбург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Шайхзада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Бабич 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с товарищами был 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жестоко убит в селе Зилаир Зилаирского кантона только что созданной Башкирской АССР.</a:t>
            </a:r>
          </a:p>
        </p:txBody>
      </p:sp>
      <p:pic>
        <p:nvPicPr>
          <p:cNvPr id="7" name="Picture 2" descr="https://sun9-58.userapi.com/WKGxeOKog6ih7DN9xDrAXBCWvn2gNXcuOJFtag/lmzmncPR35g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62" t="-5436" r="4262" b="19941"/>
          <a:stretch/>
        </p:blipFill>
        <p:spPr bwMode="auto">
          <a:xfrm>
            <a:off x="7740352" y="7142"/>
            <a:ext cx="1403647" cy="197567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10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strips dir="ru"/>
      </p:transition>
    </mc:Choice>
    <mc:Fallback xmlns="">
      <p:transition spd="slow" advClick="0" advTm="8000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un9-17.userapi.com/c858524/v858524901/941fe/O-VS37jHauw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9" t="2537" r="53770" b="2301"/>
          <a:stretch/>
        </p:blipFill>
        <p:spPr bwMode="auto">
          <a:xfrm>
            <a:off x="395536" y="764704"/>
            <a:ext cx="3828137" cy="5040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27984" y="433089"/>
            <a:ext cx="4572000" cy="604780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dirty="0">
                <a:solidFill>
                  <a:prstClr val="black"/>
                </a:solidFill>
              </a:rPr>
              <a:t/>
            </a:r>
            <a:br>
              <a:rPr lang="ru-RU" dirty="0">
                <a:solidFill>
                  <a:prstClr val="black"/>
                </a:solidFill>
              </a:rPr>
            </a:br>
            <a:r>
              <a:rPr lang="ru-RU" sz="24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Бабич </a:t>
            </a:r>
            <a:r>
              <a:rPr lang="ru-RU" sz="24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өнө</a:t>
            </a:r>
            <a:endParaRPr lang="ru-RU" sz="2400" i="1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/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Ай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нурына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манып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йырҙар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теҙҙем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Халҡым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өсөн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тинем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яҙғаным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Нур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өләшеп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ҡараңғыла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ҡалдым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Мин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бисара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–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Шәйехзадамын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/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Дан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татыным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Уртаһында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булдым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Ел-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дауылдың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бәлә-ҡазаның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Илем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өсөн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ҡаныма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сәсәп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ауҙым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b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Үкенмәйем</a:t>
            </a:r>
            <a:r>
              <a:rPr lang="ru-RU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, </a:t>
            </a:r>
            <a:r>
              <a:rPr lang="ru-RU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Шәйехзадамын</a:t>
            </a: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. </a:t>
            </a:r>
          </a:p>
          <a:p>
            <a:pPr lvl="0" algn="ctr">
              <a:lnSpc>
                <a:spcPct val="150000"/>
              </a:lnSpc>
            </a:pPr>
            <a:r>
              <a:rPr lang="be-BY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endParaRPr lang="ru-RU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ru-RU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                                                       </a:t>
            </a:r>
            <a:r>
              <a:rPr lang="be-BY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М. Кәрим</a:t>
            </a:r>
            <a:endParaRPr lang="ru-RU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pic>
        <p:nvPicPr>
          <p:cNvPr id="4" name="Picture 2" descr="https://cloud.prezentacii.org/18/10/89464/images/screen1.jpg"/>
          <p:cNvPicPr>
            <a:picLocks noChangeAspect="1" noChangeArrowheads="1"/>
          </p:cNvPicPr>
          <p:nvPr/>
        </p:nvPicPr>
        <p:blipFill>
          <a:blip r:embed="rId3">
            <a:duotone>
              <a:srgbClr val="31B6F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ds05.infourok.ru/uploads/ex/1183/00001182-6e89b404/hello_html_m4cd3b0a5.jpg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61177" y="894753"/>
            <a:ext cx="5071128" cy="5124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i="1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    </a:t>
            </a:r>
          </a:p>
          <a:p>
            <a:pPr lvl="0">
              <a:lnSpc>
                <a:spcPct val="150000"/>
              </a:lnSpc>
            </a:pP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    </a:t>
            </a:r>
            <a:r>
              <a:rPr lang="ru-RU" sz="2000" i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Шайхзада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Бабич виртуозно владел мандолиной, прекрасно пел башкирские народные песни. </a:t>
            </a:r>
            <a:endParaRPr lang="ru-RU" sz="2000" i="1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  <a:p>
            <a:pPr lvl="0">
              <a:lnSpc>
                <a:spcPct val="150000"/>
              </a:lnSpc>
            </a:pP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    Многие 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композиторы уже в советское время обращались к стихам Бабича. Ведущие композиторы Башкортостана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Загир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Исмагилов, </a:t>
            </a:r>
            <a:r>
              <a:rPr lang="ru-RU" sz="2000" i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Хусаин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Ахметов, Рим Хасанов и другие </a:t>
            </a: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писали </a:t>
            </a:r>
            <a:r>
              <a:rPr lang="ru-RU" sz="20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песни и романсы на его стихи. </a:t>
            </a:r>
          </a:p>
          <a:p>
            <a:pPr lvl="0">
              <a:lnSpc>
                <a:spcPct val="150000"/>
              </a:lnSpc>
            </a:pPr>
            <a:r>
              <a:rPr lang="ru-RU" sz="2000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onstantia" panose="02030602050306030303" pitchFamily="18" charset="0"/>
              </a:rPr>
              <a:t>      </a:t>
            </a:r>
            <a:endParaRPr lang="ru-RU" sz="2000" i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pic>
        <p:nvPicPr>
          <p:cNvPr id="1026" name="Picture 2" descr="C:\Users\Garipova.a\Desktop\бабич\img39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65215"/>
            <a:ext cx="3096344" cy="4127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2" descr="https://sun9-58.userapi.com/WKGxeOKog6ih7DN9xDrAXBCWvn2gNXcuOJFtag/lmzmncPR35g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62" t="-5436" r="4262" b="19941"/>
          <a:stretch/>
        </p:blipFill>
        <p:spPr bwMode="auto">
          <a:xfrm>
            <a:off x="7956376" y="7142"/>
            <a:ext cx="1187623" cy="16716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75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14:prism dir="u" isContent="1" isInverted="1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1445</TotalTime>
  <Words>1942</Words>
  <Application>Microsoft Office PowerPoint</Application>
  <PresentationFormat>Экран (4:3)</PresentationFormat>
  <Paragraphs>249</Paragraphs>
  <Slides>44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1" baseType="lpstr">
      <vt:lpstr>a_Helver Bashkir</vt:lpstr>
      <vt:lpstr>Calibri</vt:lpstr>
      <vt:lpstr>Constantia</vt:lpstr>
      <vt:lpstr>Georgia</vt:lpstr>
      <vt:lpstr>Times New Roman</vt:lpstr>
      <vt:lpstr>Trebuchet MS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Гарипова Айгуль Рафкатовна</dc:creator>
  <cp:lastModifiedBy>Ибрагимов Азат Ахметович</cp:lastModifiedBy>
  <cp:revision>114</cp:revision>
  <dcterms:created xsi:type="dcterms:W3CDTF">2020-01-09T06:08:13Z</dcterms:created>
  <dcterms:modified xsi:type="dcterms:W3CDTF">2021-02-01T14:07:46Z</dcterms:modified>
</cp:coreProperties>
</file>